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3" r:id="rId3"/>
    <p:sldId id="299" r:id="rId4"/>
    <p:sldId id="257" r:id="rId5"/>
    <p:sldId id="258" r:id="rId6"/>
    <p:sldId id="259" r:id="rId7"/>
    <p:sldId id="304" r:id="rId8"/>
    <p:sldId id="260" r:id="rId9"/>
    <p:sldId id="261" r:id="rId10"/>
    <p:sldId id="262" r:id="rId11"/>
    <p:sldId id="263" r:id="rId12"/>
    <p:sldId id="301"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547B"/>
    <a:srgbClr val="E05EC1"/>
    <a:srgbClr val="E472C9"/>
    <a:srgbClr val="EAA2E6"/>
    <a:srgbClr val="A6014E"/>
    <a:srgbClr val="21A5FF"/>
    <a:srgbClr val="0090F2"/>
    <a:srgbClr val="B83608"/>
    <a:srgbClr val="F77D4F"/>
    <a:srgbClr val="F782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6273A-5C1B-4894-A159-F20B500A4B2F}" type="doc">
      <dgm:prSet loTypeId="urn:microsoft.com/office/officeart/2008/layout/TitlePictureLineup" loCatId="picture" qsTypeId="urn:microsoft.com/office/officeart/2005/8/quickstyle/simple5" qsCatId="simple" csTypeId="urn:microsoft.com/office/officeart/2005/8/colors/colorful5" csCatId="colorful" phldr="1"/>
      <dgm:spPr/>
      <dgm:t>
        <a:bodyPr/>
        <a:lstStyle/>
        <a:p>
          <a:endParaRPr lang="es-ES"/>
        </a:p>
      </dgm:t>
    </dgm:pt>
    <dgm:pt modelId="{622D0165-4FFA-476B-9D9A-0F2D7B53A5E6}">
      <dgm:prSet custT="1"/>
      <dgm:spPr>
        <a:solidFill>
          <a:srgbClr val="F78252"/>
        </a:solidFill>
      </dgm:spPr>
      <dgm:t>
        <a:bodyPr/>
        <a:lstStyle/>
        <a:p>
          <a:r>
            <a:rPr lang="es-ES" sz="2000" b="1">
              <a:effectLst>
                <a:outerShdw blurRad="38100" dist="38100" dir="2700000" algn="tl">
                  <a:srgbClr val="000000">
                    <a:alpha val="43137"/>
                  </a:srgbClr>
                </a:outerShdw>
              </a:effectLst>
            </a:rPr>
            <a:t>La parábola de las bodas (Mr. 2:19-20).</a:t>
          </a:r>
          <a:endParaRPr lang="es-ES" sz="2000">
            <a:effectLst>
              <a:outerShdw blurRad="38100" dist="38100" dir="2700000" algn="tl">
                <a:srgbClr val="000000">
                  <a:alpha val="43137"/>
                </a:srgbClr>
              </a:outerShdw>
            </a:effectLst>
          </a:endParaRPr>
        </a:p>
      </dgm:t>
    </dgm:pt>
    <dgm:pt modelId="{CD5B5598-19BA-44A8-A17D-0BFDD5C18231}" type="parTrans" cxnId="{399696CA-CA63-469F-8E8C-F021A5888D29}">
      <dgm:prSet/>
      <dgm:spPr/>
      <dgm:t>
        <a:bodyPr/>
        <a:lstStyle/>
        <a:p>
          <a:endParaRPr lang="es-ES" sz="2000"/>
        </a:p>
      </dgm:t>
    </dgm:pt>
    <dgm:pt modelId="{1812F760-73EE-4C59-882A-AC6912A3CB59}" type="sibTrans" cxnId="{399696CA-CA63-469F-8E8C-F021A5888D29}">
      <dgm:prSet/>
      <dgm:spPr/>
      <dgm:t>
        <a:bodyPr/>
        <a:lstStyle/>
        <a:p>
          <a:endParaRPr lang="es-ES" sz="2000"/>
        </a:p>
      </dgm:t>
    </dgm:pt>
    <dgm:pt modelId="{70CC257C-DC57-4CFD-84FA-F703BBFA8B62}">
      <dgm:prSet custT="1"/>
      <dgm:spPr/>
      <dgm:t>
        <a:bodyPr/>
        <a:lstStyle/>
        <a:p>
          <a:r>
            <a:rPr lang="es-ES" sz="2000" b="1" dirty="0"/>
            <a:t>¿Cómo puede alguien ayunar estando de boda? El novio es Jesús; los invitados los discípulos. Cuando Jesús muriese y resucitase, entonces sus discípulos tendrían necesidad de ayunar.</a:t>
          </a:r>
          <a:endParaRPr lang="es-ES" sz="2000" dirty="0"/>
        </a:p>
      </dgm:t>
    </dgm:pt>
    <dgm:pt modelId="{F175235E-87A0-4016-B050-60574CD73E61}" type="parTrans" cxnId="{56FC9FD1-FF63-4B36-AD79-23B3388972C8}">
      <dgm:prSet/>
      <dgm:spPr/>
      <dgm:t>
        <a:bodyPr/>
        <a:lstStyle/>
        <a:p>
          <a:endParaRPr lang="es-ES" sz="2000"/>
        </a:p>
      </dgm:t>
    </dgm:pt>
    <dgm:pt modelId="{1810B12F-901F-4FD9-963C-DCF89B4334EC}" type="sibTrans" cxnId="{56FC9FD1-FF63-4B36-AD79-23B3388972C8}">
      <dgm:prSet/>
      <dgm:spPr/>
      <dgm:t>
        <a:bodyPr/>
        <a:lstStyle/>
        <a:p>
          <a:endParaRPr lang="es-ES" sz="2000"/>
        </a:p>
      </dgm:t>
    </dgm:pt>
    <dgm:pt modelId="{BCB06E44-C6AB-41AD-AA34-971A8CDB9BBF}">
      <dgm:prSet custT="1"/>
      <dgm:spPr/>
      <dgm:t>
        <a:bodyPr/>
        <a:lstStyle/>
        <a:p>
          <a:r>
            <a:rPr lang="es-ES" sz="2000" b="1" dirty="0">
              <a:effectLst>
                <a:outerShdw blurRad="38100" dist="38100" dir="2700000" algn="tl">
                  <a:srgbClr val="000000">
                    <a:alpha val="43137"/>
                  </a:srgbClr>
                </a:outerShdw>
              </a:effectLst>
            </a:rPr>
            <a:t>La parábola de lo nuevo y lo viejo (Mr. 2:21-22).</a:t>
          </a:r>
          <a:endParaRPr lang="es-ES" sz="2000" dirty="0">
            <a:effectLst>
              <a:outerShdw blurRad="38100" dist="38100" dir="2700000" algn="tl">
                <a:srgbClr val="000000">
                  <a:alpha val="43137"/>
                </a:srgbClr>
              </a:outerShdw>
            </a:effectLst>
          </a:endParaRPr>
        </a:p>
      </dgm:t>
    </dgm:pt>
    <dgm:pt modelId="{57EA8425-B3BE-49F8-BFAA-8776CA6FD059}" type="parTrans" cxnId="{CE00EAE9-2400-40F2-B7FD-F62BC92DE126}">
      <dgm:prSet/>
      <dgm:spPr/>
      <dgm:t>
        <a:bodyPr/>
        <a:lstStyle/>
        <a:p>
          <a:endParaRPr lang="es-ES" sz="2000"/>
        </a:p>
      </dgm:t>
    </dgm:pt>
    <dgm:pt modelId="{3709838C-3311-46BC-A238-7E8DBCFD6356}" type="sibTrans" cxnId="{CE00EAE9-2400-40F2-B7FD-F62BC92DE126}">
      <dgm:prSet/>
      <dgm:spPr/>
      <dgm:t>
        <a:bodyPr/>
        <a:lstStyle/>
        <a:p>
          <a:endParaRPr lang="es-ES" sz="2000"/>
        </a:p>
      </dgm:t>
    </dgm:pt>
    <dgm:pt modelId="{4CD1FFF4-28F1-43FC-8ABE-A4BE2462D654}">
      <dgm:prSet custT="1"/>
      <dgm:spPr/>
      <dgm:t>
        <a:bodyPr/>
        <a:lstStyle/>
        <a:p>
          <a:r>
            <a:rPr lang="es-ES" sz="2000" b="1"/>
            <a:t>Las enseñanzas vivas de Jesús no tenían cabida en las enseñanzas muertas de la tradición; y viceversa.</a:t>
          </a:r>
          <a:endParaRPr lang="es-ES" sz="2000"/>
        </a:p>
      </dgm:t>
    </dgm:pt>
    <dgm:pt modelId="{A5912A98-228D-43E5-9D94-9B9C207EF3B3}" type="parTrans" cxnId="{1BF70265-EB7C-45C0-B4B5-88458F8A2A10}">
      <dgm:prSet/>
      <dgm:spPr/>
      <dgm:t>
        <a:bodyPr/>
        <a:lstStyle/>
        <a:p>
          <a:endParaRPr lang="es-ES" sz="2000"/>
        </a:p>
      </dgm:t>
    </dgm:pt>
    <dgm:pt modelId="{F5FF10E9-644B-42C5-98F7-DD8FD617ED78}" type="sibTrans" cxnId="{1BF70265-EB7C-45C0-B4B5-88458F8A2A10}">
      <dgm:prSet/>
      <dgm:spPr/>
      <dgm:t>
        <a:bodyPr/>
        <a:lstStyle/>
        <a:p>
          <a:endParaRPr lang="es-ES" sz="2000"/>
        </a:p>
      </dgm:t>
    </dgm:pt>
    <dgm:pt modelId="{E180560E-B147-4B47-8FBD-83A23B4F1CE1}" type="pres">
      <dgm:prSet presAssocID="{F466273A-5C1B-4894-A159-F20B500A4B2F}" presName="Name0" presStyleCnt="0">
        <dgm:presLayoutVars>
          <dgm:dir/>
        </dgm:presLayoutVars>
      </dgm:prSet>
      <dgm:spPr/>
    </dgm:pt>
    <dgm:pt modelId="{AA2D1C41-ABE0-4E27-B681-58B98D8B8A6D}" type="pres">
      <dgm:prSet presAssocID="{622D0165-4FFA-476B-9D9A-0F2D7B53A5E6}" presName="composite" presStyleCnt="0"/>
      <dgm:spPr/>
    </dgm:pt>
    <dgm:pt modelId="{59E138C1-A5DA-4A7B-99E1-D5D635BEA7EB}" type="pres">
      <dgm:prSet presAssocID="{622D0165-4FFA-476B-9D9A-0F2D7B53A5E6}" presName="Accent" presStyleLbl="alignAcc1" presStyleIdx="0" presStyleCnt="2" custLinFactX="-280042" custLinFactNeighborX="-300000"/>
      <dgm:spPr/>
    </dgm:pt>
    <dgm:pt modelId="{E286A48A-0634-4C71-8D48-5B684D265BBF}" type="pres">
      <dgm:prSet presAssocID="{622D0165-4FFA-476B-9D9A-0F2D7B53A5E6}" presName="Image" presStyleLbl="node1" presStyleIdx="0" presStyleCnt="2"/>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E23CAB79-4B4D-44AF-9DB2-65352B6EBEFE}" type="pres">
      <dgm:prSet presAssocID="{622D0165-4FFA-476B-9D9A-0F2D7B53A5E6}" presName="Child" presStyleLbl="revTx" presStyleIdx="0" presStyleCnt="2" custScaleX="129327">
        <dgm:presLayoutVars>
          <dgm:bulletEnabled val="1"/>
        </dgm:presLayoutVars>
      </dgm:prSet>
      <dgm:spPr/>
    </dgm:pt>
    <dgm:pt modelId="{7E74DE47-F9D3-459C-B258-16D04376BEC8}" type="pres">
      <dgm:prSet presAssocID="{622D0165-4FFA-476B-9D9A-0F2D7B53A5E6}" presName="Parent" presStyleLbl="alignNode1" presStyleIdx="0" presStyleCnt="2" custScaleX="115956" custScaleY="138258">
        <dgm:presLayoutVars>
          <dgm:bulletEnabled val="1"/>
        </dgm:presLayoutVars>
      </dgm:prSet>
      <dgm:spPr/>
    </dgm:pt>
    <dgm:pt modelId="{5A1A7E94-D8F0-4E06-BD7F-FBC2AF054F24}" type="pres">
      <dgm:prSet presAssocID="{1812F760-73EE-4C59-882A-AC6912A3CB59}" presName="sibTrans" presStyleCnt="0"/>
      <dgm:spPr/>
    </dgm:pt>
    <dgm:pt modelId="{8CE0ED55-802D-4CE8-8DFD-473CEC10AB19}" type="pres">
      <dgm:prSet presAssocID="{BCB06E44-C6AB-41AD-AA34-971A8CDB9BBF}" presName="composite" presStyleCnt="0"/>
      <dgm:spPr/>
    </dgm:pt>
    <dgm:pt modelId="{7809D977-C9AB-4FD4-B2E9-B98316D525D8}" type="pres">
      <dgm:prSet presAssocID="{BCB06E44-C6AB-41AD-AA34-971A8CDB9BBF}" presName="Accent" presStyleLbl="alignAcc1" presStyleIdx="1" presStyleCnt="2" custLinFactX="-255626" custLinFactNeighborX="-300000"/>
      <dgm:spPr/>
    </dgm:pt>
    <dgm:pt modelId="{EE2FC259-CBA0-4A97-B7B0-4B8AC6BC2531}" type="pres">
      <dgm:prSet presAssocID="{BCB06E44-C6AB-41AD-AA34-971A8CDB9BBF}" presName="Image" presStyleLbl="node1" presStyleIdx="1" presStyleCnt="2"/>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AFCD7FA6-0397-43E3-B4B2-04143E9BF409}" type="pres">
      <dgm:prSet presAssocID="{BCB06E44-C6AB-41AD-AA34-971A8CDB9BBF}" presName="Child" presStyleLbl="revTx" presStyleIdx="1" presStyleCnt="2" custScaleX="115956">
        <dgm:presLayoutVars>
          <dgm:bulletEnabled val="1"/>
        </dgm:presLayoutVars>
      </dgm:prSet>
      <dgm:spPr/>
    </dgm:pt>
    <dgm:pt modelId="{CCB867B3-E157-4C84-B87D-B82D0C26119C}" type="pres">
      <dgm:prSet presAssocID="{BCB06E44-C6AB-41AD-AA34-971A8CDB9BBF}" presName="Parent" presStyleLbl="alignNode1" presStyleIdx="1" presStyleCnt="2" custScaleX="115956" custScaleY="138258">
        <dgm:presLayoutVars>
          <dgm:bulletEnabled val="1"/>
        </dgm:presLayoutVars>
      </dgm:prSet>
      <dgm:spPr/>
    </dgm:pt>
  </dgm:ptLst>
  <dgm:cxnLst>
    <dgm:cxn modelId="{DFD7FC62-75BC-4CDD-B0F0-00D171A168AD}" type="presOf" srcId="{70CC257C-DC57-4CFD-84FA-F703BBFA8B62}" destId="{E23CAB79-4B4D-44AF-9DB2-65352B6EBEFE}" srcOrd="0" destOrd="0" presId="urn:microsoft.com/office/officeart/2008/layout/TitlePictureLineup"/>
    <dgm:cxn modelId="{F1E49964-CF43-4342-833D-A578A5E1384C}" type="presOf" srcId="{BCB06E44-C6AB-41AD-AA34-971A8CDB9BBF}" destId="{CCB867B3-E157-4C84-B87D-B82D0C26119C}" srcOrd="0" destOrd="0" presId="urn:microsoft.com/office/officeart/2008/layout/TitlePictureLineup"/>
    <dgm:cxn modelId="{1BF70265-EB7C-45C0-B4B5-88458F8A2A10}" srcId="{BCB06E44-C6AB-41AD-AA34-971A8CDB9BBF}" destId="{4CD1FFF4-28F1-43FC-8ABE-A4BE2462D654}" srcOrd="0" destOrd="0" parTransId="{A5912A98-228D-43E5-9D94-9B9C207EF3B3}" sibTransId="{F5FF10E9-644B-42C5-98F7-DD8FD617ED78}"/>
    <dgm:cxn modelId="{2B576268-4BF6-4959-BC90-799FC8B0DBB4}" type="presOf" srcId="{622D0165-4FFA-476B-9D9A-0F2D7B53A5E6}" destId="{7E74DE47-F9D3-459C-B258-16D04376BEC8}" srcOrd="0" destOrd="0" presId="urn:microsoft.com/office/officeart/2008/layout/TitlePictureLineup"/>
    <dgm:cxn modelId="{319BD9A6-4865-42F1-9CB2-541BE48263BD}" type="presOf" srcId="{4CD1FFF4-28F1-43FC-8ABE-A4BE2462D654}" destId="{AFCD7FA6-0397-43E3-B4B2-04143E9BF409}" srcOrd="0" destOrd="0" presId="urn:microsoft.com/office/officeart/2008/layout/TitlePictureLineup"/>
    <dgm:cxn modelId="{C77290AE-B919-49A0-B729-88541943CD67}" type="presOf" srcId="{F466273A-5C1B-4894-A159-F20B500A4B2F}" destId="{E180560E-B147-4B47-8FBD-83A23B4F1CE1}" srcOrd="0" destOrd="0" presId="urn:microsoft.com/office/officeart/2008/layout/TitlePictureLineup"/>
    <dgm:cxn modelId="{399696CA-CA63-469F-8E8C-F021A5888D29}" srcId="{F466273A-5C1B-4894-A159-F20B500A4B2F}" destId="{622D0165-4FFA-476B-9D9A-0F2D7B53A5E6}" srcOrd="0" destOrd="0" parTransId="{CD5B5598-19BA-44A8-A17D-0BFDD5C18231}" sibTransId="{1812F760-73EE-4C59-882A-AC6912A3CB59}"/>
    <dgm:cxn modelId="{56FC9FD1-FF63-4B36-AD79-23B3388972C8}" srcId="{622D0165-4FFA-476B-9D9A-0F2D7B53A5E6}" destId="{70CC257C-DC57-4CFD-84FA-F703BBFA8B62}" srcOrd="0" destOrd="0" parTransId="{F175235E-87A0-4016-B050-60574CD73E61}" sibTransId="{1810B12F-901F-4FD9-963C-DCF89B4334EC}"/>
    <dgm:cxn modelId="{CE00EAE9-2400-40F2-B7FD-F62BC92DE126}" srcId="{F466273A-5C1B-4894-A159-F20B500A4B2F}" destId="{BCB06E44-C6AB-41AD-AA34-971A8CDB9BBF}" srcOrd="1" destOrd="0" parTransId="{57EA8425-B3BE-49F8-BFAA-8776CA6FD059}" sibTransId="{3709838C-3311-46BC-A238-7E8DBCFD6356}"/>
    <dgm:cxn modelId="{90B49FC0-537F-4842-B947-C4992D9A645B}" type="presParOf" srcId="{E180560E-B147-4B47-8FBD-83A23B4F1CE1}" destId="{AA2D1C41-ABE0-4E27-B681-58B98D8B8A6D}" srcOrd="0" destOrd="0" presId="urn:microsoft.com/office/officeart/2008/layout/TitlePictureLineup"/>
    <dgm:cxn modelId="{ACA5C300-6351-4EAF-A7F3-38746D7A751F}" type="presParOf" srcId="{AA2D1C41-ABE0-4E27-B681-58B98D8B8A6D}" destId="{59E138C1-A5DA-4A7B-99E1-D5D635BEA7EB}" srcOrd="0" destOrd="0" presId="urn:microsoft.com/office/officeart/2008/layout/TitlePictureLineup"/>
    <dgm:cxn modelId="{EDE8E2F8-6B36-49B1-8093-021F6E5F1FF4}" type="presParOf" srcId="{AA2D1C41-ABE0-4E27-B681-58B98D8B8A6D}" destId="{E286A48A-0634-4C71-8D48-5B684D265BBF}" srcOrd="1" destOrd="0" presId="urn:microsoft.com/office/officeart/2008/layout/TitlePictureLineup"/>
    <dgm:cxn modelId="{585841AF-DA7C-4130-836F-54CB954345E4}" type="presParOf" srcId="{AA2D1C41-ABE0-4E27-B681-58B98D8B8A6D}" destId="{E23CAB79-4B4D-44AF-9DB2-65352B6EBEFE}" srcOrd="2" destOrd="0" presId="urn:microsoft.com/office/officeart/2008/layout/TitlePictureLineup"/>
    <dgm:cxn modelId="{61A15837-3E3E-40DD-9E99-20B25A8E005F}" type="presParOf" srcId="{AA2D1C41-ABE0-4E27-B681-58B98D8B8A6D}" destId="{7E74DE47-F9D3-459C-B258-16D04376BEC8}" srcOrd="3" destOrd="0" presId="urn:microsoft.com/office/officeart/2008/layout/TitlePictureLineup"/>
    <dgm:cxn modelId="{47C4C3E3-CA75-4433-9012-46004BCD0A35}" type="presParOf" srcId="{E180560E-B147-4B47-8FBD-83A23B4F1CE1}" destId="{5A1A7E94-D8F0-4E06-BD7F-FBC2AF054F24}" srcOrd="1" destOrd="0" presId="urn:microsoft.com/office/officeart/2008/layout/TitlePictureLineup"/>
    <dgm:cxn modelId="{D96BC3DB-5120-4373-AB59-2161F7E81C2A}" type="presParOf" srcId="{E180560E-B147-4B47-8FBD-83A23B4F1CE1}" destId="{8CE0ED55-802D-4CE8-8DFD-473CEC10AB19}" srcOrd="2" destOrd="0" presId="urn:microsoft.com/office/officeart/2008/layout/TitlePictureLineup"/>
    <dgm:cxn modelId="{E224F59E-3D92-4622-93AB-20386929249A}" type="presParOf" srcId="{8CE0ED55-802D-4CE8-8DFD-473CEC10AB19}" destId="{7809D977-C9AB-4FD4-B2E9-B98316D525D8}" srcOrd="0" destOrd="0" presId="urn:microsoft.com/office/officeart/2008/layout/TitlePictureLineup"/>
    <dgm:cxn modelId="{1F096041-827A-44AA-BD4C-34459A9B0F2B}" type="presParOf" srcId="{8CE0ED55-802D-4CE8-8DFD-473CEC10AB19}" destId="{EE2FC259-CBA0-4A97-B7B0-4B8AC6BC2531}" srcOrd="1" destOrd="0" presId="urn:microsoft.com/office/officeart/2008/layout/TitlePictureLineup"/>
    <dgm:cxn modelId="{3AE11C05-BF6A-466B-BCBA-B152361CBA40}" type="presParOf" srcId="{8CE0ED55-802D-4CE8-8DFD-473CEC10AB19}" destId="{AFCD7FA6-0397-43E3-B4B2-04143E9BF409}" srcOrd="2" destOrd="0" presId="urn:microsoft.com/office/officeart/2008/layout/TitlePictureLineup"/>
    <dgm:cxn modelId="{31365A3D-5791-43E7-BED4-392D37518900}" type="presParOf" srcId="{8CE0ED55-802D-4CE8-8DFD-473CEC10AB19}" destId="{CCB867B3-E157-4C84-B87D-B82D0C26119C}"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138C1-A5DA-4A7B-99E1-D5D635BEA7EB}">
      <dsp:nvSpPr>
        <dsp:cNvPr id="0" name=""/>
        <dsp:cNvSpPr/>
      </dsp:nvSpPr>
      <dsp:spPr>
        <a:xfrm>
          <a:off x="19049" y="619704"/>
          <a:ext cx="0" cy="4587967"/>
        </a:xfrm>
        <a:prstGeom prst="line">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286A48A-0634-4C71-8D48-5B684D265BBF}">
      <dsp:nvSpPr>
        <dsp:cNvPr id="0" name=""/>
        <dsp:cNvSpPr/>
      </dsp:nvSpPr>
      <dsp:spPr>
        <a:xfrm>
          <a:off x="355308" y="772636"/>
          <a:ext cx="2413015" cy="2064585"/>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E23CAB79-4B4D-44AF-9DB2-65352B6EBEFE}">
      <dsp:nvSpPr>
        <dsp:cNvPr id="0" name=""/>
        <dsp:cNvSpPr/>
      </dsp:nvSpPr>
      <dsp:spPr>
        <a:xfrm>
          <a:off x="1475" y="2837221"/>
          <a:ext cx="3120680" cy="23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s-ES" sz="2000" b="1" kern="1200" dirty="0"/>
            <a:t>¿Cómo puede alguien ayunar estando de boda? El novio es Jesús; los invitados los discípulos. Cuando Jesús muriese y resucitase, entonces sus discípulos tendrían necesidad de ayunar.</a:t>
          </a:r>
          <a:endParaRPr lang="es-ES" sz="2000" kern="1200" dirty="0"/>
        </a:p>
      </dsp:txBody>
      <dsp:txXfrm>
        <a:off x="1475" y="2837221"/>
        <a:ext cx="3120680" cy="2370449"/>
      </dsp:txXfrm>
    </dsp:sp>
    <dsp:sp modelId="{7E74DE47-F9D3-459C-B258-16D04376BEC8}">
      <dsp:nvSpPr>
        <dsp:cNvPr id="0" name=""/>
        <dsp:cNvSpPr/>
      </dsp:nvSpPr>
      <dsp:spPr>
        <a:xfrm>
          <a:off x="24515" y="12415"/>
          <a:ext cx="2955568" cy="704803"/>
        </a:xfrm>
        <a:prstGeom prst="rect">
          <a:avLst/>
        </a:prstGeom>
        <a:solidFill>
          <a:srgbClr val="F78252"/>
        </a:solidFill>
        <a:ln w="10000" cap="flat"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La parábola de las bodas (Mr. 2:19-20).</a:t>
          </a:r>
          <a:endParaRPr lang="es-ES" sz="2000" kern="1200">
            <a:effectLst>
              <a:outerShdw blurRad="38100" dist="38100" dir="2700000" algn="tl">
                <a:srgbClr val="000000">
                  <a:alpha val="43137"/>
                </a:srgbClr>
              </a:outerShdw>
            </a:effectLst>
          </a:endParaRPr>
        </a:p>
      </dsp:txBody>
      <dsp:txXfrm>
        <a:off x="24515" y="12415"/>
        <a:ext cx="2955568" cy="704803"/>
      </dsp:txXfrm>
    </dsp:sp>
    <dsp:sp modelId="{7809D977-C9AB-4FD4-B2E9-B98316D525D8}">
      <dsp:nvSpPr>
        <dsp:cNvPr id="0" name=""/>
        <dsp:cNvSpPr/>
      </dsp:nvSpPr>
      <dsp:spPr>
        <a:xfrm>
          <a:off x="3437554" y="619704"/>
          <a:ext cx="0" cy="4587967"/>
        </a:xfrm>
        <a:prstGeom prst="line">
          <a:avLst/>
        </a:prstGeom>
        <a:solidFill>
          <a:schemeClr val="lt1">
            <a:alpha val="90000"/>
            <a:hueOff val="0"/>
            <a:satOff val="0"/>
            <a:lumOff val="0"/>
            <a:alphaOff val="0"/>
          </a:schemeClr>
        </a:solidFill>
        <a:ln w="10000" cap="flat" cmpd="sng" algn="ctr">
          <a:solidFill>
            <a:schemeClr val="accent5">
              <a:hueOff val="1007998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E2FC259-CBA0-4A97-B7B0-4B8AC6BC2531}">
      <dsp:nvSpPr>
        <dsp:cNvPr id="0" name=""/>
        <dsp:cNvSpPr/>
      </dsp:nvSpPr>
      <dsp:spPr>
        <a:xfrm>
          <a:off x="3765023" y="772636"/>
          <a:ext cx="2413015" cy="2064585"/>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AFCD7FA6-0397-43E3-B4B2-04143E9BF409}">
      <dsp:nvSpPr>
        <dsp:cNvPr id="0" name=""/>
        <dsp:cNvSpPr/>
      </dsp:nvSpPr>
      <dsp:spPr>
        <a:xfrm>
          <a:off x="3572512" y="2837221"/>
          <a:ext cx="2798036" cy="23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s-ES" sz="2000" b="1" kern="1200"/>
            <a:t>Las enseñanzas vivas de Jesús no tenían cabida en las enseñanzas muertas de la tradición; y viceversa.</a:t>
          </a:r>
          <a:endParaRPr lang="es-ES" sz="2000" kern="1200"/>
        </a:p>
      </dsp:txBody>
      <dsp:txXfrm>
        <a:off x="3572512" y="2837221"/>
        <a:ext cx="2798036" cy="2370449"/>
      </dsp:txXfrm>
    </dsp:sp>
    <dsp:sp modelId="{CCB867B3-E157-4C84-B87D-B82D0C26119C}">
      <dsp:nvSpPr>
        <dsp:cNvPr id="0" name=""/>
        <dsp:cNvSpPr/>
      </dsp:nvSpPr>
      <dsp:spPr>
        <a:xfrm>
          <a:off x="3434230" y="12415"/>
          <a:ext cx="2955568" cy="704803"/>
        </a:xfrm>
        <a:prstGeom prst="rect">
          <a:avLst/>
        </a:prstGeom>
        <a:gradFill rotWithShape="0">
          <a:gsLst>
            <a:gs pos="0">
              <a:schemeClr val="accent5">
                <a:hueOff val="10079980"/>
                <a:satOff val="0"/>
                <a:lumOff val="0"/>
                <a:alphaOff val="0"/>
              </a:schemeClr>
            </a:gs>
            <a:gs pos="90000">
              <a:schemeClr val="accent5">
                <a:hueOff val="10079980"/>
                <a:satOff val="0"/>
                <a:lumOff val="0"/>
                <a:alphaOff val="0"/>
                <a:shade val="100000"/>
              </a:schemeClr>
            </a:gs>
            <a:gs pos="100000">
              <a:schemeClr val="accent5">
                <a:hueOff val="10079980"/>
                <a:satOff val="0"/>
                <a:lumOff val="0"/>
                <a:alphaOff val="0"/>
                <a:shade val="85000"/>
              </a:schemeClr>
            </a:gs>
          </a:gsLst>
          <a:path path="circle">
            <a:fillToRect l="100000" t="100000" r="100000" b="100000"/>
          </a:path>
        </a:gradFill>
        <a:ln w="10000" cap="flat" cmpd="sng" algn="ctr">
          <a:solidFill>
            <a:schemeClr val="accent5">
              <a:hueOff val="1007998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La parábola de lo nuevo y lo viejo (Mr. 2:21-22).</a:t>
          </a:r>
          <a:endParaRPr lang="es-ES" sz="2000" kern="1200" dirty="0">
            <a:effectLst>
              <a:outerShdw blurRad="38100" dist="38100" dir="2700000" algn="tl">
                <a:srgbClr val="000000">
                  <a:alpha val="43137"/>
                </a:srgbClr>
              </a:outerShdw>
            </a:effectLst>
          </a:endParaRPr>
        </a:p>
      </dsp:txBody>
      <dsp:txXfrm>
        <a:off x="3434230" y="12415"/>
        <a:ext cx="2955568" cy="704803"/>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32A4D-277B-E1D4-38D8-4C8DE36309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B3EB397-C027-79A7-CA20-9D283CC6E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FD825DE-D01D-DEB1-E7BF-EC09F7FEC2F5}"/>
              </a:ext>
            </a:extLst>
          </p:cNvPr>
          <p:cNvSpPr>
            <a:spLocks noGrp="1"/>
          </p:cNvSpPr>
          <p:nvPr>
            <p:ph type="dt" sz="half" idx="10"/>
          </p:nvPr>
        </p:nvSpPr>
        <p:spPr/>
        <p:txBody>
          <a:bodyPr/>
          <a:lstStyle/>
          <a:p>
            <a:fld id="{9898B651-8D77-4D7F-AEDB-62AA903063DD}" type="datetimeFigureOut">
              <a:rPr lang="es-ES" smtClean="0"/>
              <a:t>22/06/2024</a:t>
            </a:fld>
            <a:endParaRPr lang="es-ES"/>
          </a:p>
        </p:txBody>
      </p:sp>
      <p:sp>
        <p:nvSpPr>
          <p:cNvPr id="5" name="Marcador de pie de página 4">
            <a:extLst>
              <a:ext uri="{FF2B5EF4-FFF2-40B4-BE49-F238E27FC236}">
                <a16:creationId xmlns:a16="http://schemas.microsoft.com/office/drawing/2014/main" id="{509EEFE0-5BA5-E591-B174-CF84558982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D57FF7-0C59-9825-BDC3-D53237CE257B}"/>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41411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9740A-9E11-1442-FE9D-C1E5997F3A1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0B8DA9-6E1D-830C-6BD3-74395062C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5BDD571-19CF-66B2-F1ED-5B0B0A919529}"/>
              </a:ext>
            </a:extLst>
          </p:cNvPr>
          <p:cNvSpPr>
            <a:spLocks noGrp="1"/>
          </p:cNvSpPr>
          <p:nvPr>
            <p:ph type="dt" sz="half" idx="10"/>
          </p:nvPr>
        </p:nvSpPr>
        <p:spPr/>
        <p:txBody>
          <a:bodyPr/>
          <a:lstStyle/>
          <a:p>
            <a:fld id="{9898B651-8D77-4D7F-AEDB-62AA903063DD}" type="datetimeFigureOut">
              <a:rPr lang="es-ES" smtClean="0"/>
              <a:t>22/06/2024</a:t>
            </a:fld>
            <a:endParaRPr lang="es-ES"/>
          </a:p>
        </p:txBody>
      </p:sp>
      <p:sp>
        <p:nvSpPr>
          <p:cNvPr id="5" name="Marcador de pie de página 4">
            <a:extLst>
              <a:ext uri="{FF2B5EF4-FFF2-40B4-BE49-F238E27FC236}">
                <a16:creationId xmlns:a16="http://schemas.microsoft.com/office/drawing/2014/main" id="{14588C29-A188-5397-2727-C212A2DA9F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2BA4A3-9E96-7047-59BC-BE4E663E165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04755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EB82A8-F3D3-BD0B-98F3-73552B9371B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878CD35-8A56-790D-6634-BE4A79BA10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7EC21-82D5-8D41-6B2F-D248958F7B26}"/>
              </a:ext>
            </a:extLst>
          </p:cNvPr>
          <p:cNvSpPr>
            <a:spLocks noGrp="1"/>
          </p:cNvSpPr>
          <p:nvPr>
            <p:ph type="dt" sz="half" idx="10"/>
          </p:nvPr>
        </p:nvSpPr>
        <p:spPr/>
        <p:txBody>
          <a:bodyPr/>
          <a:lstStyle/>
          <a:p>
            <a:fld id="{9898B651-8D77-4D7F-AEDB-62AA903063DD}" type="datetimeFigureOut">
              <a:rPr lang="es-ES" smtClean="0"/>
              <a:t>22/06/2024</a:t>
            </a:fld>
            <a:endParaRPr lang="es-ES"/>
          </a:p>
        </p:txBody>
      </p:sp>
      <p:sp>
        <p:nvSpPr>
          <p:cNvPr id="5" name="Marcador de pie de página 4">
            <a:extLst>
              <a:ext uri="{FF2B5EF4-FFF2-40B4-BE49-F238E27FC236}">
                <a16:creationId xmlns:a16="http://schemas.microsoft.com/office/drawing/2014/main" id="{2246F41F-FE02-7531-D3AD-E550492ECA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7CC8C-9AF3-2719-CA95-949015B25C74}"/>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30200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22/06/2024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5405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22/06/2024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03857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22/06/2024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790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22/06/2024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3157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22/06/2024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0690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22/06/2024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9247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22/06/2024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26813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22/06/2024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2116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160A1-CAC6-5E48-47FC-62DA709DA4C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BF480C-29AC-2CD9-D029-E43314B294C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A0B7F0-81D8-00E0-9192-57EAA9EDB981}"/>
              </a:ext>
            </a:extLst>
          </p:cNvPr>
          <p:cNvSpPr>
            <a:spLocks noGrp="1"/>
          </p:cNvSpPr>
          <p:nvPr>
            <p:ph type="dt" sz="half" idx="10"/>
          </p:nvPr>
        </p:nvSpPr>
        <p:spPr/>
        <p:txBody>
          <a:bodyPr/>
          <a:lstStyle/>
          <a:p>
            <a:fld id="{9898B651-8D77-4D7F-AEDB-62AA903063DD}" type="datetimeFigureOut">
              <a:rPr lang="es-ES" smtClean="0"/>
              <a:t>22/06/2024</a:t>
            </a:fld>
            <a:endParaRPr lang="es-ES"/>
          </a:p>
        </p:txBody>
      </p:sp>
      <p:sp>
        <p:nvSpPr>
          <p:cNvPr id="5" name="Marcador de pie de página 4">
            <a:extLst>
              <a:ext uri="{FF2B5EF4-FFF2-40B4-BE49-F238E27FC236}">
                <a16:creationId xmlns:a16="http://schemas.microsoft.com/office/drawing/2014/main" id="{39C7FC8C-0579-0ECF-4DBF-D0B7EE01F5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40E096-1E16-4A64-E6A7-1E517F204AFE}"/>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2860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22/06/2024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869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22/06/2024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2444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22/06/2024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0299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8D3A4A-8BC5-0208-A099-F1E37DB74D2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9BD4A76-4EAA-11A9-C80F-AB05D41581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407A096-2EC3-2CEB-AA23-306C3453532E}"/>
              </a:ext>
            </a:extLst>
          </p:cNvPr>
          <p:cNvSpPr>
            <a:spLocks noGrp="1"/>
          </p:cNvSpPr>
          <p:nvPr>
            <p:ph type="dt" sz="half" idx="10"/>
          </p:nvPr>
        </p:nvSpPr>
        <p:spPr/>
        <p:txBody>
          <a:bodyPr/>
          <a:lstStyle/>
          <a:p>
            <a:fld id="{9898B651-8D77-4D7F-AEDB-62AA903063DD}" type="datetimeFigureOut">
              <a:rPr lang="es-ES" smtClean="0"/>
              <a:t>22/06/2024</a:t>
            </a:fld>
            <a:endParaRPr lang="es-ES"/>
          </a:p>
        </p:txBody>
      </p:sp>
      <p:sp>
        <p:nvSpPr>
          <p:cNvPr id="5" name="Marcador de pie de página 4">
            <a:extLst>
              <a:ext uri="{FF2B5EF4-FFF2-40B4-BE49-F238E27FC236}">
                <a16:creationId xmlns:a16="http://schemas.microsoft.com/office/drawing/2014/main" id="{F4F49C56-D9E9-63F0-804A-E605F50371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4C702-3EE2-D639-F978-C4650F64663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54769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F49FC-E1DA-8048-AC25-954C13ADA64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098536B-098C-5EFB-8ED8-76742789BB8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1E5C1E4-579B-1BDF-62CD-69CDD919EEF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6035223-9D49-3E11-91A0-95EBC224B897}"/>
              </a:ext>
            </a:extLst>
          </p:cNvPr>
          <p:cNvSpPr>
            <a:spLocks noGrp="1"/>
          </p:cNvSpPr>
          <p:nvPr>
            <p:ph type="dt" sz="half" idx="10"/>
          </p:nvPr>
        </p:nvSpPr>
        <p:spPr/>
        <p:txBody>
          <a:bodyPr/>
          <a:lstStyle/>
          <a:p>
            <a:fld id="{9898B651-8D77-4D7F-AEDB-62AA903063DD}" type="datetimeFigureOut">
              <a:rPr lang="es-ES" smtClean="0"/>
              <a:t>22/06/2024</a:t>
            </a:fld>
            <a:endParaRPr lang="es-ES"/>
          </a:p>
        </p:txBody>
      </p:sp>
      <p:sp>
        <p:nvSpPr>
          <p:cNvPr id="6" name="Marcador de pie de página 5">
            <a:extLst>
              <a:ext uri="{FF2B5EF4-FFF2-40B4-BE49-F238E27FC236}">
                <a16:creationId xmlns:a16="http://schemas.microsoft.com/office/drawing/2014/main" id="{CE9D5D40-A5A4-41B5-ECAF-C2F6DCEE59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349FD6B-C3A3-6EEB-DEA2-EF8FBDD9F6B1}"/>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726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3AC82C-7B8B-904E-399B-C505DE4A9FE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A0A25C-9341-3296-A630-6B4B7DF476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42D3134-0FC4-0B49-2957-1F6273B0E48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4A249EB-85D0-B56E-893C-075D6DDE1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9019DA-5AFD-7032-1FB2-D2F427A689A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7C7B30-DDC1-7FF3-6B09-9FFC0DC9A10D}"/>
              </a:ext>
            </a:extLst>
          </p:cNvPr>
          <p:cNvSpPr>
            <a:spLocks noGrp="1"/>
          </p:cNvSpPr>
          <p:nvPr>
            <p:ph type="dt" sz="half" idx="10"/>
          </p:nvPr>
        </p:nvSpPr>
        <p:spPr/>
        <p:txBody>
          <a:bodyPr/>
          <a:lstStyle/>
          <a:p>
            <a:fld id="{9898B651-8D77-4D7F-AEDB-62AA903063DD}" type="datetimeFigureOut">
              <a:rPr lang="es-ES" smtClean="0"/>
              <a:t>22/06/2024</a:t>
            </a:fld>
            <a:endParaRPr lang="es-ES"/>
          </a:p>
        </p:txBody>
      </p:sp>
      <p:sp>
        <p:nvSpPr>
          <p:cNvPr id="8" name="Marcador de pie de página 7">
            <a:extLst>
              <a:ext uri="{FF2B5EF4-FFF2-40B4-BE49-F238E27FC236}">
                <a16:creationId xmlns:a16="http://schemas.microsoft.com/office/drawing/2014/main" id="{5408148C-A929-8C6C-9D4B-B2DB3A8E1EA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4DFBFDF-55D9-3466-D364-45B5693D3058}"/>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91167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66309-C7B9-76DD-8DBD-DB2A315E8C0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D46D61F-E3D9-09B0-CD85-5B3ED015ACCF}"/>
              </a:ext>
            </a:extLst>
          </p:cNvPr>
          <p:cNvSpPr>
            <a:spLocks noGrp="1"/>
          </p:cNvSpPr>
          <p:nvPr>
            <p:ph type="dt" sz="half" idx="10"/>
          </p:nvPr>
        </p:nvSpPr>
        <p:spPr/>
        <p:txBody>
          <a:bodyPr/>
          <a:lstStyle/>
          <a:p>
            <a:fld id="{9898B651-8D77-4D7F-AEDB-62AA903063DD}" type="datetimeFigureOut">
              <a:rPr lang="es-ES" smtClean="0"/>
              <a:t>22/06/2024</a:t>
            </a:fld>
            <a:endParaRPr lang="es-ES"/>
          </a:p>
        </p:txBody>
      </p:sp>
      <p:sp>
        <p:nvSpPr>
          <p:cNvPr id="4" name="Marcador de pie de página 3">
            <a:extLst>
              <a:ext uri="{FF2B5EF4-FFF2-40B4-BE49-F238E27FC236}">
                <a16:creationId xmlns:a16="http://schemas.microsoft.com/office/drawing/2014/main" id="{18FB6913-72D9-FE2E-576F-3C92FD35816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1E4CC7B-E75F-5F63-428D-BAFE776BF5D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64715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E8A209B-499C-0E6D-FD85-C23938048F57}"/>
              </a:ext>
            </a:extLst>
          </p:cNvPr>
          <p:cNvSpPr>
            <a:spLocks noGrp="1"/>
          </p:cNvSpPr>
          <p:nvPr>
            <p:ph type="dt" sz="half" idx="10"/>
          </p:nvPr>
        </p:nvSpPr>
        <p:spPr/>
        <p:txBody>
          <a:bodyPr/>
          <a:lstStyle/>
          <a:p>
            <a:fld id="{9898B651-8D77-4D7F-AEDB-62AA903063DD}" type="datetimeFigureOut">
              <a:rPr lang="es-ES" smtClean="0"/>
              <a:t>22/06/2024</a:t>
            </a:fld>
            <a:endParaRPr lang="es-ES"/>
          </a:p>
        </p:txBody>
      </p:sp>
      <p:sp>
        <p:nvSpPr>
          <p:cNvPr id="3" name="Marcador de pie de página 2">
            <a:extLst>
              <a:ext uri="{FF2B5EF4-FFF2-40B4-BE49-F238E27FC236}">
                <a16:creationId xmlns:a16="http://schemas.microsoft.com/office/drawing/2014/main" id="{CA8AF89B-7A1B-0AAE-4582-CB1D7B2C3B1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F2FF16E-2F15-F976-26A6-B5D30039C24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40709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45272-95E0-6A4F-5915-36555B249D6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390ED9F-D86F-6E4A-D7EE-249DE4654A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53BB1F-5612-22C8-87F3-F3702EDE2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48C54-645C-232F-EB7B-1F3E8C3EB5AD}"/>
              </a:ext>
            </a:extLst>
          </p:cNvPr>
          <p:cNvSpPr>
            <a:spLocks noGrp="1"/>
          </p:cNvSpPr>
          <p:nvPr>
            <p:ph type="dt" sz="half" idx="10"/>
          </p:nvPr>
        </p:nvSpPr>
        <p:spPr/>
        <p:txBody>
          <a:bodyPr/>
          <a:lstStyle/>
          <a:p>
            <a:fld id="{9898B651-8D77-4D7F-AEDB-62AA903063DD}" type="datetimeFigureOut">
              <a:rPr lang="es-ES" smtClean="0"/>
              <a:t>22/06/2024</a:t>
            </a:fld>
            <a:endParaRPr lang="es-ES"/>
          </a:p>
        </p:txBody>
      </p:sp>
      <p:sp>
        <p:nvSpPr>
          <p:cNvPr id="6" name="Marcador de pie de página 5">
            <a:extLst>
              <a:ext uri="{FF2B5EF4-FFF2-40B4-BE49-F238E27FC236}">
                <a16:creationId xmlns:a16="http://schemas.microsoft.com/office/drawing/2014/main" id="{E4E8D9CE-C469-A0E9-B2FB-D335E0D34E7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4CDFD8-138E-2AD1-44A7-A8E45F3B10D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31206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7DC7A-896B-5B9C-C0C1-38B3D37A2B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FFC8A08-A03D-ABBB-4389-DA108A05D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3EE0335-1B82-D795-F86D-BA4F263AF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F65D63-60DB-2CA9-5171-10B43448251E}"/>
              </a:ext>
            </a:extLst>
          </p:cNvPr>
          <p:cNvSpPr>
            <a:spLocks noGrp="1"/>
          </p:cNvSpPr>
          <p:nvPr>
            <p:ph type="dt" sz="half" idx="10"/>
          </p:nvPr>
        </p:nvSpPr>
        <p:spPr/>
        <p:txBody>
          <a:bodyPr/>
          <a:lstStyle/>
          <a:p>
            <a:fld id="{9898B651-8D77-4D7F-AEDB-62AA903063DD}" type="datetimeFigureOut">
              <a:rPr lang="es-ES" smtClean="0"/>
              <a:t>22/06/2024</a:t>
            </a:fld>
            <a:endParaRPr lang="es-ES"/>
          </a:p>
        </p:txBody>
      </p:sp>
      <p:sp>
        <p:nvSpPr>
          <p:cNvPr id="6" name="Marcador de pie de página 5">
            <a:extLst>
              <a:ext uri="{FF2B5EF4-FFF2-40B4-BE49-F238E27FC236}">
                <a16:creationId xmlns:a16="http://schemas.microsoft.com/office/drawing/2014/main" id="{ED4946ED-812B-4C12-8EE2-450D92B62DA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4E4BE4-9061-6D69-294B-4A6B4F10FEF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3519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C48A717-3847-5A2D-447C-01E386B5AF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5F3F5E-B789-9C8D-8E4D-6D28790E3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A5A4932-33C0-2CB6-FDFB-571179B76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98B651-8D77-4D7F-AEDB-62AA903063DD}" type="datetimeFigureOut">
              <a:rPr lang="es-ES" smtClean="0"/>
              <a:t>22/06/2024</a:t>
            </a:fld>
            <a:endParaRPr lang="es-ES"/>
          </a:p>
        </p:txBody>
      </p:sp>
      <p:sp>
        <p:nvSpPr>
          <p:cNvPr id="5" name="Marcador de pie de página 4">
            <a:extLst>
              <a:ext uri="{FF2B5EF4-FFF2-40B4-BE49-F238E27FC236}">
                <a16:creationId xmlns:a16="http://schemas.microsoft.com/office/drawing/2014/main" id="{BC4B9DBD-C289-CC9C-2F69-90D5DC486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D41797D-D1B5-A185-A22B-35B004A87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5FF91C-3BD1-41C9-9EF0-A3D01AF88290}" type="slidenum">
              <a:rPr lang="es-ES" smtClean="0"/>
              <a:t>‹Nº›</a:t>
            </a:fld>
            <a:endParaRPr lang="es-ES"/>
          </a:p>
        </p:txBody>
      </p:sp>
    </p:spTree>
    <p:extLst>
      <p:ext uri="{BB962C8B-B14F-4D97-AF65-F5344CB8AC3E}">
        <p14:creationId xmlns:p14="http://schemas.microsoft.com/office/powerpoint/2010/main" val="1293379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22/06/2024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1306953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5.wdp"/><Relationship Id="rId3" Type="http://schemas.openxmlformats.org/officeDocument/2006/relationships/image" Target="../media/image7.jpeg"/><Relationship Id="rId7" Type="http://schemas.microsoft.com/office/2007/relationships/hdphoto" Target="../media/hdphoto2.wdp"/><Relationship Id="rId12"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3.wdp"/><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6.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7.wdp"/><Relationship Id="rId4" Type="http://schemas.openxmlformats.org/officeDocument/2006/relationships/diagramData" Target="../diagrams/data1.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B78EDDD3-C548-48EF-B3CA-B290B1719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descr="Un grupo de gente&#10;&#10;Descripción generada automáticamente con confianza media">
            <a:extLst>
              <a:ext uri="{FF2B5EF4-FFF2-40B4-BE49-F238E27FC236}">
                <a16:creationId xmlns:a16="http://schemas.microsoft.com/office/drawing/2014/main" id="{66A4B2A8-80CC-6FB2-0E08-A6C390AE65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196731" y="166533"/>
            <a:ext cx="3809612"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posando por un foto&#10;&#10;Descripción generada automáticamente">
            <a:extLst>
              <a:ext uri="{FF2B5EF4-FFF2-40B4-BE49-F238E27FC236}">
                <a16:creationId xmlns:a16="http://schemas.microsoft.com/office/drawing/2014/main" id="{45A372AE-F001-D444-99EB-F15C60D71E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4196497" y="166533"/>
            <a:ext cx="3797618"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2" name="Imagen 1" descr="Un grupo de personas posando para una foto en un campo&#10;&#10;Descripción generada automáticamente con confianza media">
            <a:extLst>
              <a:ext uri="{FF2B5EF4-FFF2-40B4-BE49-F238E27FC236}">
                <a16:creationId xmlns:a16="http://schemas.microsoft.com/office/drawing/2014/main" id="{70D50A7F-12EA-DE4E-FA09-A37CA5BC54C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83346" y="166533"/>
            <a:ext cx="3822808" cy="3160653"/>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a16="http://schemas.microsoft.com/office/drawing/2014/main" id="{0F86C71E-6C25-140D-2099-1E507C7D8603}"/>
              </a:ext>
            </a:extLst>
          </p:cNvPr>
          <p:cNvSpPr txBox="1"/>
          <p:nvPr/>
        </p:nvSpPr>
        <p:spPr>
          <a:xfrm rot="2335919">
            <a:off x="7452304" y="4707873"/>
            <a:ext cx="5284892" cy="769441"/>
          </a:xfrm>
          <a:prstGeom prst="rect">
            <a:avLst/>
          </a:prstGeom>
          <a:noFill/>
        </p:spPr>
        <p:txBody>
          <a:bodyPr wrap="square" rtlCol="0">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outerShdw>
                </a:effectLst>
              </a:rPr>
              <a:t>CONTROVERSIAS</a:t>
            </a:r>
          </a:p>
        </p:txBody>
      </p:sp>
      <p:sp>
        <p:nvSpPr>
          <p:cNvPr id="6" name="CuadroTexto 5">
            <a:extLst>
              <a:ext uri="{FF2B5EF4-FFF2-40B4-BE49-F238E27FC236}">
                <a16:creationId xmlns:a16="http://schemas.microsoft.com/office/drawing/2014/main" id="{43313C04-87A6-248E-AE43-7BC43CE8DF71}"/>
              </a:ext>
            </a:extLst>
          </p:cNvPr>
          <p:cNvSpPr txBox="1"/>
          <p:nvPr/>
        </p:nvSpPr>
        <p:spPr>
          <a:xfrm>
            <a:off x="8085337" y="5903061"/>
            <a:ext cx="1477763" cy="830997"/>
          </a:xfrm>
          <a:prstGeom prst="rect">
            <a:avLst/>
          </a:prstGeom>
          <a:noFill/>
        </p:spPr>
        <p:txBody>
          <a:bodyPr wrap="square" rtlCol="0">
            <a:spAutoFit/>
          </a:bodyPr>
          <a:lstStyle/>
          <a:p>
            <a:r>
              <a:rPr lang="es-ES" sz="1600" b="1" dirty="0">
                <a:solidFill>
                  <a:schemeClr val="accent5">
                    <a:lumMod val="20000"/>
                    <a:lumOff val="80000"/>
                  </a:schemeClr>
                </a:solidFill>
                <a:effectLst>
                  <a:outerShdw blurRad="38100" dist="38100" dir="2700000" algn="tl">
                    <a:srgbClr val="000000">
                      <a:alpha val="43137"/>
                    </a:srgbClr>
                  </a:outerShdw>
                </a:effectLst>
              </a:rPr>
              <a:t>Lección 3 para el 20 de julio de 2024</a:t>
            </a:r>
          </a:p>
        </p:txBody>
      </p:sp>
    </p:spTree>
    <p:extLst>
      <p:ext uri="{BB962C8B-B14F-4D97-AF65-F5344CB8AC3E}">
        <p14:creationId xmlns:p14="http://schemas.microsoft.com/office/powerpoint/2010/main" val="136538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4">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DA9974F7-4209-8353-487F-6AECD1E74BAD}"/>
              </a:ext>
            </a:extLst>
          </p:cNvPr>
          <p:cNvSpPr>
            <a:spLocks noGrp="1" noRot="1" noMove="1" noResize="1" noEditPoints="1" noAdjustHandles="1" noChangeArrowheads="1" noChangeShapeType="1"/>
          </p:cNvSpPr>
          <p:nvPr/>
        </p:nvSpPr>
        <p:spPr>
          <a:xfrm>
            <a:off x="0" y="0"/>
            <a:ext cx="12191999" cy="133292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E275966-1C26-A03A-177A-E5E2816E92B3}"/>
              </a:ext>
            </a:extLst>
          </p:cNvPr>
          <p:cNvSpPr txBox="1"/>
          <p:nvPr/>
        </p:nvSpPr>
        <p:spPr>
          <a:xfrm>
            <a:off x="0" y="0"/>
            <a:ext cx="12191999" cy="769441"/>
          </a:xfrm>
          <a:prstGeom prst="rect">
            <a:avLst/>
          </a:prstGeom>
          <a:noFill/>
        </p:spPr>
        <p:txBody>
          <a:bodyPr wrap="square">
            <a:spAutoFit/>
          </a:bodyPr>
          <a:lstStyle/>
          <a:p>
            <a:pPr algn="ctr"/>
            <a:r>
              <a:rPr lang="es-ES" sz="4400" b="1" dirty="0">
                <a:ln w="6600">
                  <a:solidFill>
                    <a:schemeClr val="accent2"/>
                  </a:solidFill>
                  <a:prstDash val="solid"/>
                </a:ln>
                <a:solidFill>
                  <a:srgbClr val="FFFFFF"/>
                </a:solidFill>
                <a:effectLst>
                  <a:outerShdw dist="38100" dir="2700000" algn="tl" rotWithShape="0">
                    <a:schemeClr val="accent2"/>
                  </a:outerShdw>
                </a:effectLst>
              </a:rPr>
              <a:t>¿ESTÁ LOCO JESÚS?</a:t>
            </a:r>
          </a:p>
        </p:txBody>
      </p:sp>
      <p:sp>
        <p:nvSpPr>
          <p:cNvPr id="5" name="CuadroTexto 4">
            <a:extLst>
              <a:ext uri="{FF2B5EF4-FFF2-40B4-BE49-F238E27FC236}">
                <a16:creationId xmlns:a16="http://schemas.microsoft.com/office/drawing/2014/main" id="{D115B50F-8F78-7E8C-F1D5-F14D4B107B3B}"/>
              </a:ext>
            </a:extLst>
          </p:cNvPr>
          <p:cNvSpPr txBox="1"/>
          <p:nvPr/>
        </p:nvSpPr>
        <p:spPr>
          <a:xfrm>
            <a:off x="1781174" y="638472"/>
            <a:ext cx="8629650" cy="646331"/>
          </a:xfrm>
          <a:prstGeom prst="rect">
            <a:avLst/>
          </a:prstGeom>
          <a:noFill/>
        </p:spPr>
        <p:txBody>
          <a:bodyPr wrap="square">
            <a:spAutoFit/>
          </a:bodyPr>
          <a:lstStyle/>
          <a:p>
            <a:pPr algn="ctr"/>
            <a:r>
              <a:rPr lang="es-ES"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“Al saber que estaba allí, los parientes de Jesús acudieron a llevárselo, pues decían que se había vuelto loco” </a:t>
            </a:r>
            <a:r>
              <a:rPr lang="es-ES" sz="1400"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(Marcos 3:21 </a:t>
            </a:r>
            <a:r>
              <a:rPr lang="es-ES" sz="1100" b="1" dirty="0" err="1">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DHHe</a:t>
            </a:r>
            <a:r>
              <a:rPr lang="es-ES" sz="1400"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940A9A63-E60D-2D44-CB3A-D9CF62ABF84D}"/>
              </a:ext>
            </a:extLst>
          </p:cNvPr>
          <p:cNvSpPr txBox="1"/>
          <p:nvPr/>
        </p:nvSpPr>
        <p:spPr>
          <a:xfrm>
            <a:off x="4076700" y="1374345"/>
            <a:ext cx="7973729" cy="707886"/>
          </a:xfrm>
          <a:prstGeom prst="rect">
            <a:avLst/>
          </a:prstGeom>
          <a:noFill/>
        </p:spPr>
        <p:txBody>
          <a:bodyPr wrap="square" rtlCol="0">
            <a:spAutoFit/>
          </a:bodyPr>
          <a:lstStyle/>
          <a:p>
            <a:pPr>
              <a:spcBef>
                <a:spcPts val="600"/>
              </a:spcBef>
            </a:pPr>
            <a:r>
              <a:rPr lang="es-ES" sz="2000" b="1" dirty="0"/>
              <a:t>¿Qué hizo pensar a la familia de Jesús que éste se había vuelto loco (Mr. 3:20-21)?</a:t>
            </a:r>
          </a:p>
        </p:txBody>
      </p:sp>
      <p:pic>
        <p:nvPicPr>
          <p:cNvPr id="4" name="Imagen 3" descr="Imagen que contiene persona, texto, libro, grupo&#10;&#10;Descripción generada automáticamente">
            <a:extLst>
              <a:ext uri="{FF2B5EF4-FFF2-40B4-BE49-F238E27FC236}">
                <a16:creationId xmlns:a16="http://schemas.microsoft.com/office/drawing/2014/main" id="{2B0B4F27-01EA-C14A-B7EF-690F781D10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9600" y="3859540"/>
            <a:ext cx="3824995" cy="2862372"/>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sp>
        <p:nvSpPr>
          <p:cNvPr id="12" name="CuadroTexto 11">
            <a:extLst>
              <a:ext uri="{FF2B5EF4-FFF2-40B4-BE49-F238E27FC236}">
                <a16:creationId xmlns:a16="http://schemas.microsoft.com/office/drawing/2014/main" id="{B7562FB0-85EA-F1C1-AEF3-404E11ABC99C}"/>
              </a:ext>
            </a:extLst>
          </p:cNvPr>
          <p:cNvSpPr txBox="1"/>
          <p:nvPr/>
        </p:nvSpPr>
        <p:spPr>
          <a:xfrm>
            <a:off x="112696" y="3816419"/>
            <a:ext cx="8097655" cy="707886"/>
          </a:xfrm>
          <a:prstGeom prst="rect">
            <a:avLst/>
          </a:prstGeom>
          <a:noFill/>
        </p:spPr>
        <p:txBody>
          <a:bodyPr wrap="square">
            <a:spAutoFit/>
          </a:bodyPr>
          <a:lstStyle/>
          <a:p>
            <a:pPr>
              <a:spcBef>
                <a:spcPts val="600"/>
              </a:spcBef>
            </a:pPr>
            <a:r>
              <a:rPr lang="es-ES" sz="2000" b="1" dirty="0"/>
              <a:t>¡Qué falta de consideración con su familia por parte de Jesús!</a:t>
            </a:r>
            <a:br>
              <a:rPr lang="es-ES" sz="2000" b="1" dirty="0"/>
            </a:br>
            <a:r>
              <a:rPr lang="es-ES" sz="2000" b="1" dirty="0"/>
              <a:t>(Mr. 3:32-33).</a:t>
            </a:r>
          </a:p>
        </p:txBody>
      </p:sp>
      <p:pic>
        <p:nvPicPr>
          <p:cNvPr id="14" name="Imagen 13" descr="Grupo de personas posando por un foto&#10;&#10;Descripción generada automáticamente">
            <a:extLst>
              <a:ext uri="{FF2B5EF4-FFF2-40B4-BE49-F238E27FC236}">
                <a16:creationId xmlns:a16="http://schemas.microsoft.com/office/drawing/2014/main" id="{10FE3062-C811-6998-EDC1-FF46FFFA50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246" y="1522510"/>
            <a:ext cx="3754154" cy="2252492"/>
          </a:xfrm>
          <a:prstGeom prst="roundRect">
            <a:avLst>
              <a:gd name="adj" fmla="val 4167"/>
            </a:avLst>
          </a:prstGeom>
          <a:solidFill>
            <a:srgbClr val="FFFFFF"/>
          </a:solidFill>
          <a:ln w="76200" cap="sq">
            <a:solidFill>
              <a:schemeClr val="accent5">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7DAAB7C-9475-7128-82BB-E0D0837851F0}"/>
              </a:ext>
            </a:extLst>
          </p:cNvPr>
          <p:cNvSpPr txBox="1"/>
          <p:nvPr/>
        </p:nvSpPr>
        <p:spPr>
          <a:xfrm>
            <a:off x="4076699" y="2774728"/>
            <a:ext cx="8097655" cy="1015663"/>
          </a:xfrm>
          <a:prstGeom prst="rect">
            <a:avLst/>
          </a:prstGeom>
          <a:noFill/>
        </p:spPr>
        <p:txBody>
          <a:bodyPr wrap="square">
            <a:spAutoFit/>
          </a:bodyPr>
          <a:lstStyle/>
          <a:p>
            <a:pPr>
              <a:spcBef>
                <a:spcPts val="600"/>
              </a:spcBef>
            </a:pPr>
            <a:r>
              <a:rPr lang="es-ES" sz="2000" b="1" dirty="0"/>
              <a:t>Tras un breve paréntesis, Marcos reanuda el relato presentando a los parientes que buscaban a Jesús: su madre y sus hermanos</a:t>
            </a:r>
            <a:br>
              <a:rPr lang="es-ES" sz="2000" b="1" dirty="0"/>
            </a:br>
            <a:r>
              <a:rPr lang="es-ES" sz="2000" b="1" dirty="0"/>
              <a:t>(Mr. 3:31).</a:t>
            </a:r>
          </a:p>
        </p:txBody>
      </p:sp>
      <p:sp>
        <p:nvSpPr>
          <p:cNvPr id="9" name="CuadroTexto 8">
            <a:extLst>
              <a:ext uri="{FF2B5EF4-FFF2-40B4-BE49-F238E27FC236}">
                <a16:creationId xmlns:a16="http://schemas.microsoft.com/office/drawing/2014/main" id="{9D2B7C87-0B64-38D9-DD45-E48A01776064}"/>
              </a:ext>
            </a:extLst>
          </p:cNvPr>
          <p:cNvSpPr txBox="1"/>
          <p:nvPr/>
        </p:nvSpPr>
        <p:spPr>
          <a:xfrm>
            <a:off x="4076699" y="2086577"/>
            <a:ext cx="8097654" cy="707886"/>
          </a:xfrm>
          <a:prstGeom prst="rect">
            <a:avLst/>
          </a:prstGeom>
          <a:noFill/>
        </p:spPr>
        <p:txBody>
          <a:bodyPr wrap="square">
            <a:spAutoFit/>
          </a:bodyPr>
          <a:lstStyle/>
          <a:p>
            <a:pPr>
              <a:spcBef>
                <a:spcPts val="600"/>
              </a:spcBef>
            </a:pPr>
            <a:r>
              <a:rPr lang="es-ES" sz="2000" b="1" dirty="0"/>
              <a:t>Exceso de trabajo, alimentación escasa, estrés debido a sus continuas discusiones con escribas y fariseos…</a:t>
            </a:r>
          </a:p>
        </p:txBody>
      </p:sp>
      <p:sp>
        <p:nvSpPr>
          <p:cNvPr id="11" name="CuadroTexto 10">
            <a:extLst>
              <a:ext uri="{FF2B5EF4-FFF2-40B4-BE49-F238E27FC236}">
                <a16:creationId xmlns:a16="http://schemas.microsoft.com/office/drawing/2014/main" id="{C787BD4A-C4C9-7802-C091-940D4DB2C0AE}"/>
              </a:ext>
            </a:extLst>
          </p:cNvPr>
          <p:cNvSpPr txBox="1"/>
          <p:nvPr/>
        </p:nvSpPr>
        <p:spPr>
          <a:xfrm>
            <a:off x="137405" y="5524579"/>
            <a:ext cx="8072946" cy="1323439"/>
          </a:xfrm>
          <a:prstGeom prst="rect">
            <a:avLst/>
          </a:prstGeom>
          <a:noFill/>
        </p:spPr>
        <p:txBody>
          <a:bodyPr wrap="square">
            <a:spAutoFit/>
          </a:bodyPr>
          <a:lstStyle/>
          <a:p>
            <a:pPr>
              <a:spcBef>
                <a:spcPts val="600"/>
              </a:spcBef>
            </a:pPr>
            <a:r>
              <a:rPr lang="es-ES" sz="2000" b="1" dirty="0"/>
              <a:t>Más importante que los vínculos carnales, son los vínculos que unen a Jesús con su familia espiritual: “Porque todo aquel que hace la voluntad de Dios, ése es mi hermano, y mi hermana, y mi madre” (Mr. 3:35).</a:t>
            </a:r>
          </a:p>
        </p:txBody>
      </p:sp>
      <p:sp>
        <p:nvSpPr>
          <p:cNvPr id="16" name="CuadroTexto 15">
            <a:extLst>
              <a:ext uri="{FF2B5EF4-FFF2-40B4-BE49-F238E27FC236}">
                <a16:creationId xmlns:a16="http://schemas.microsoft.com/office/drawing/2014/main" id="{7257D434-E26E-2038-ADFE-03ADADC629DF}"/>
              </a:ext>
            </a:extLst>
          </p:cNvPr>
          <p:cNvSpPr txBox="1"/>
          <p:nvPr/>
        </p:nvSpPr>
        <p:spPr>
          <a:xfrm>
            <a:off x="112695" y="4502301"/>
            <a:ext cx="8072945" cy="1015663"/>
          </a:xfrm>
          <a:prstGeom prst="rect">
            <a:avLst/>
          </a:prstGeom>
          <a:noFill/>
        </p:spPr>
        <p:txBody>
          <a:bodyPr wrap="square">
            <a:spAutoFit/>
          </a:bodyPr>
          <a:lstStyle/>
          <a:p>
            <a:pPr>
              <a:spcBef>
                <a:spcPts val="600"/>
              </a:spcBef>
            </a:pPr>
            <a:r>
              <a:rPr lang="es-ES" sz="2000" b="1" dirty="0"/>
              <a:t>Pero las apariencias engañan. Su madre y hermanos estaban equivocados. Dejar su labor para atenderles en ese momento era perjudicial para su misión y para ellos mismos.</a:t>
            </a:r>
          </a:p>
        </p:txBody>
      </p:sp>
    </p:spTree>
    <p:extLst>
      <p:ext uri="{BB962C8B-B14F-4D97-AF65-F5344CB8AC3E}">
        <p14:creationId xmlns:p14="http://schemas.microsoft.com/office/powerpoint/2010/main" val="427279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1+#ppt_w/2"/>
                                          </p:val>
                                        </p:tav>
                                        <p:tav tm="100000">
                                          <p:val>
                                            <p:strVal val="#ppt_x"/>
                                          </p:val>
                                        </p:tav>
                                      </p:tavLst>
                                    </p:anim>
                                    <p:anim calcmode="lin" valueType="num">
                                      <p:cBhvr additive="base">
                                        <p:cTn id="56" dur="500" fill="hold"/>
                                        <p:tgtEl>
                                          <p:spTgt spid="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1+#ppt_w/2"/>
                                          </p:val>
                                        </p:tav>
                                        <p:tav tm="100000">
                                          <p:val>
                                            <p:strVal val="#ppt_x"/>
                                          </p:val>
                                        </p:tav>
                                      </p:tavLst>
                                    </p:anim>
                                    <p:anim calcmode="lin" valueType="num">
                                      <p:cBhvr additive="base">
                                        <p:cTn id="6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9"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F7FC01-C731-A7D6-F20B-6DFAA64C8696}"/>
              </a:ext>
            </a:extLst>
          </p:cNvPr>
          <p:cNvSpPr txBox="1"/>
          <p:nvPr/>
        </p:nvSpPr>
        <p:spPr>
          <a:xfrm>
            <a:off x="1381125" y="1335703"/>
            <a:ext cx="10772775" cy="4893647"/>
          </a:xfrm>
          <a:prstGeom prst="rect">
            <a:avLst/>
          </a:prstGeom>
          <a:noFill/>
        </p:spPr>
        <p:txBody>
          <a:bodyPr wrap="square">
            <a:spAutoFit/>
          </a:bodyPr>
          <a:lstStyle/>
          <a:p>
            <a:pPr>
              <a:spcBef>
                <a:spcPts val="600"/>
              </a:spcBef>
            </a:pPr>
            <a:r>
              <a:rPr lang="es-E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“El espíritu de persecución no se levantará contra los que no tienen un vínculo con Dios y que, por lo tanto, no poseen fortaleza moral. Se levantará contra los fieles, los que no hacen concesiones ante el mundo ni son absorbidos por sus opiniones, por su favor o por su oposición. Una religión que da un testimonio vivo de la labor de la santidad, que reprende el orgullo, el egoísmo, la avaricia y los pecados de moda, será odiada por el mundo y por los cristianos superficiales... Cuando sufrís oprobio y persecución estáis en excelente compañía; pues Jesús soportó todo esto, y mucho más. Si sois centinelas fieles para Dios, estas cosas os vendrán como un cumplido. Son las almas heroicas, las que son fieles cuando están solas, las que alcanzarán la corona imperecedera”</a:t>
            </a:r>
          </a:p>
        </p:txBody>
      </p:sp>
      <p:sp>
        <p:nvSpPr>
          <p:cNvPr id="4" name="CuadroTexto 3">
            <a:extLst>
              <a:ext uri="{FF2B5EF4-FFF2-40B4-BE49-F238E27FC236}">
                <a16:creationId xmlns:a16="http://schemas.microsoft.com/office/drawing/2014/main" id="{1FEF7005-A3E7-E48A-D379-0CE4AB8C2709}"/>
              </a:ext>
            </a:extLst>
          </p:cNvPr>
          <p:cNvSpPr txBox="1"/>
          <p:nvPr/>
        </p:nvSpPr>
        <p:spPr>
          <a:xfrm>
            <a:off x="8861780" y="6438900"/>
            <a:ext cx="3292120" cy="307777"/>
          </a:xfrm>
          <a:prstGeom prst="rect">
            <a:avLst/>
          </a:prstGeom>
          <a:noFill/>
        </p:spPr>
        <p:txBody>
          <a:bodyPr wrap="none" rtlCol="0">
            <a:spAutoFit/>
          </a:bodyPr>
          <a:lstStyle/>
          <a:p>
            <a:pPr algn="r"/>
            <a:r>
              <a:rPr lang="es-ES" sz="1400" b="1" dirty="0"/>
              <a:t>E. G. W. (El ministerio médico, pg. 339)</a:t>
            </a:r>
          </a:p>
        </p:txBody>
      </p:sp>
    </p:spTree>
    <p:extLst>
      <p:ext uri="{BB962C8B-B14F-4D97-AF65-F5344CB8AC3E}">
        <p14:creationId xmlns:p14="http://schemas.microsoft.com/office/powerpoint/2010/main" val="171462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838202"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sketch line">
            <a:extLst>
              <a:ext uri="{FF2B5EF4-FFF2-40B4-BE49-F238E27FC236}">
                <a16:creationId xmlns:a16="http://schemas.microsoft.com/office/drawing/2014/main" id="{7F563312-A46E-E839-8271-430B1767BC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11034710"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Un par de personas de pie sobre pasto&#10;&#10;Descripción generada automáticamente con confianza media">
            <a:extLst>
              <a:ext uri="{FF2B5EF4-FFF2-40B4-BE49-F238E27FC236}">
                <a16:creationId xmlns:a16="http://schemas.microsoft.com/office/drawing/2014/main" id="{B9FFC2FD-3455-E616-F7B6-8D6203E1CE24}"/>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a:stretch/>
        </p:blipFill>
        <p:spPr>
          <a:xfrm>
            <a:off x="20" y="9"/>
            <a:ext cx="12191980" cy="517206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 name="CuadroTexto 4">
            <a:extLst>
              <a:ext uri="{FF2B5EF4-FFF2-40B4-BE49-F238E27FC236}">
                <a16:creationId xmlns:a16="http://schemas.microsoft.com/office/drawing/2014/main" id="{EC6B26A6-F066-0435-CAFA-9CF25CF676DF}"/>
              </a:ext>
            </a:extLst>
          </p:cNvPr>
          <p:cNvSpPr txBox="1"/>
          <p:nvPr/>
        </p:nvSpPr>
        <p:spPr>
          <a:xfrm>
            <a:off x="319067" y="5219611"/>
            <a:ext cx="11556893" cy="156966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“También les dijo: ‘El sábado fue hecho para el hombre, no el hombre para el sábado. Así, el Hijo del hombre es también Señor del sábado’ ” </a:t>
            </a:r>
            <a:r>
              <a:rPr kumimoji="0" lang="es-ES" sz="24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(Marcos 2:27, 28)</a:t>
            </a:r>
            <a:endParaRPr kumimoji="0" lang="es-ES" sz="3200" b="1" i="0" u="none" strike="noStrike" kern="1200" cap="none" spc="0" normalizeH="0" baseline="0" noProof="0" dirty="0">
              <a:ln/>
              <a:solidFill>
                <a:srgbClr val="DB3817"/>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18045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DF80E11-1868-A964-F6C8-EEBFDE599918}"/>
              </a:ext>
            </a:extLst>
          </p:cNvPr>
          <p:cNvSpPr txBox="1"/>
          <p:nvPr/>
        </p:nvSpPr>
        <p:spPr>
          <a:xfrm>
            <a:off x="5362575" y="4053334"/>
            <a:ext cx="6715126" cy="2554545"/>
          </a:xfrm>
          <a:prstGeom prst="rect">
            <a:avLst/>
          </a:prstGeom>
          <a:noFill/>
        </p:spPr>
        <p:txBody>
          <a:bodyPr wrap="square" rtlCol="0">
            <a:spAutoFit/>
          </a:bodyPr>
          <a:lstStyle/>
          <a:p>
            <a:pPr>
              <a:spcBef>
                <a:spcPts val="1200"/>
              </a:spcBef>
            </a:pPr>
            <a:r>
              <a:rPr lang="es-ES" sz="2000" b="1" dirty="0"/>
              <a:t>Controversia sobre el perdón. Marcos 2:1-12.</a:t>
            </a:r>
          </a:p>
          <a:p>
            <a:pPr>
              <a:spcBef>
                <a:spcPts val="1200"/>
              </a:spcBef>
            </a:pPr>
            <a:r>
              <a:rPr lang="es-ES" sz="2000" b="1" dirty="0"/>
              <a:t>Controversia sobre la comida. Marcos 2:13-22.</a:t>
            </a:r>
          </a:p>
          <a:p>
            <a:pPr>
              <a:spcBef>
                <a:spcPts val="1200"/>
              </a:spcBef>
            </a:pPr>
            <a:r>
              <a:rPr lang="es-ES" sz="2000" b="1" dirty="0"/>
              <a:t>Controversia sobre el sábado. Marcos 2:23-3:6.</a:t>
            </a:r>
          </a:p>
          <a:p>
            <a:pPr>
              <a:spcBef>
                <a:spcPts val="1200"/>
              </a:spcBef>
            </a:pPr>
            <a:r>
              <a:rPr lang="es-ES" sz="2000" b="1" dirty="0"/>
              <a:t>Preguntas controvertidas acerca de Jesús:</a:t>
            </a:r>
          </a:p>
          <a:p>
            <a:pPr lvl="1">
              <a:spcBef>
                <a:spcPts val="600"/>
              </a:spcBef>
            </a:pPr>
            <a:r>
              <a:rPr lang="es-ES" sz="2000" b="1" dirty="0"/>
              <a:t>¿Con qué poder hace milagros? Marcos 3:22-30.</a:t>
            </a:r>
          </a:p>
          <a:p>
            <a:pPr lvl="1">
              <a:spcBef>
                <a:spcPts val="600"/>
              </a:spcBef>
            </a:pPr>
            <a:r>
              <a:rPr lang="es-ES" sz="2000" b="1" dirty="0"/>
              <a:t>¿Está loco Jesús? Marcos 3:20-21, 31-35.</a:t>
            </a:r>
          </a:p>
        </p:txBody>
      </p:sp>
      <p:sp>
        <p:nvSpPr>
          <p:cNvPr id="3" name="CuadroTexto 2">
            <a:extLst>
              <a:ext uri="{FF2B5EF4-FFF2-40B4-BE49-F238E27FC236}">
                <a16:creationId xmlns:a16="http://schemas.microsoft.com/office/drawing/2014/main" id="{8FA3AE43-CA92-2B6E-0E16-0A1EA72F25FA}"/>
              </a:ext>
            </a:extLst>
          </p:cNvPr>
          <p:cNvSpPr txBox="1"/>
          <p:nvPr/>
        </p:nvSpPr>
        <p:spPr>
          <a:xfrm>
            <a:off x="304800" y="250121"/>
            <a:ext cx="7248524" cy="1015663"/>
          </a:xfrm>
          <a:prstGeom prst="rect">
            <a:avLst/>
          </a:prstGeom>
          <a:noFill/>
        </p:spPr>
        <p:txBody>
          <a:bodyPr wrap="square" rtlCol="0">
            <a:spAutoFit/>
          </a:bodyPr>
          <a:lstStyle/>
          <a:p>
            <a:pPr>
              <a:spcBef>
                <a:spcPts val="1200"/>
              </a:spcBef>
            </a:pPr>
            <a:r>
              <a:rPr lang="es-ES" sz="2000" b="1" dirty="0">
                <a:solidFill>
                  <a:schemeClr val="bg1"/>
                </a:solidFill>
                <a:effectLst>
                  <a:outerShdw blurRad="38100" dist="38100" dir="2700000" algn="tl">
                    <a:srgbClr val="000000">
                      <a:alpha val="43137"/>
                    </a:srgbClr>
                  </a:outerShdw>
                </a:effectLst>
              </a:rPr>
              <a:t>El comportamiento de Jesús, su modo de predicar, e incluso sus sanaciones, entraban en conflicto directo con las tradiciones de las autoridades religiosas.</a:t>
            </a:r>
          </a:p>
        </p:txBody>
      </p:sp>
      <p:pic>
        <p:nvPicPr>
          <p:cNvPr id="5" name="Imagen 4" descr="Un grupo de personas disfrazadas&#10;&#10;Descripción generada automáticamente con confianza baja">
            <a:extLst>
              <a:ext uri="{FF2B5EF4-FFF2-40B4-BE49-F238E27FC236}">
                <a16:creationId xmlns:a16="http://schemas.microsoft.com/office/drawing/2014/main" id="{643962D1-7C33-E6EC-C3F3-7557B65E0D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48599" y="152400"/>
            <a:ext cx="3952875" cy="3609975"/>
          </a:xfrm>
          <a:prstGeom prst="roundRect">
            <a:avLst>
              <a:gd name="adj" fmla="val 822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5"/>
            </a:contourClr>
          </a:sp3d>
        </p:spPr>
      </p:pic>
      <p:pic>
        <p:nvPicPr>
          <p:cNvPr id="7" name="Imagen 6" descr="Un grupo de personas disfrazadas&#10;&#10;Descripción generada automáticamente con confianza baja">
            <a:extLst>
              <a:ext uri="{FF2B5EF4-FFF2-40B4-BE49-F238E27FC236}">
                <a16:creationId xmlns:a16="http://schemas.microsoft.com/office/drawing/2014/main" id="{CEA06B0C-0BD5-F1DD-9438-1DBD6F31AED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80975" y="3762375"/>
            <a:ext cx="4265083" cy="29527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a:extLst>
              <a:ext uri="{FF2B5EF4-FFF2-40B4-BE49-F238E27FC236}">
                <a16:creationId xmlns:a16="http://schemas.microsoft.com/office/drawing/2014/main" id="{383B9C8B-A48E-D88B-B45F-EF3449EA3321}"/>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rot="1112811">
            <a:off x="4973561" y="5013692"/>
            <a:ext cx="435453" cy="532060"/>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D336855F-BB3A-4C56-D740-DD037A44BE5C}"/>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rot="1112811">
            <a:off x="4973561" y="4562348"/>
            <a:ext cx="435453" cy="532060"/>
          </a:xfrm>
          <a:prstGeom prst="rect">
            <a:avLst/>
          </a:prstGeom>
          <a:effectLst>
            <a:outerShdw blurRad="50800" dist="38100" dir="8100000" algn="tr" rotWithShape="0">
              <a:prstClr val="black">
                <a:alpha val="40000"/>
              </a:prstClr>
            </a:outerShdw>
          </a:effectLst>
        </p:spPr>
      </p:pic>
      <p:pic>
        <p:nvPicPr>
          <p:cNvPr id="14" name="Imagen 13" descr="Imagen que contiene Forma&#10;&#10;Descripción generada automáticamente">
            <a:extLst>
              <a:ext uri="{FF2B5EF4-FFF2-40B4-BE49-F238E27FC236}">
                <a16:creationId xmlns:a16="http://schemas.microsoft.com/office/drawing/2014/main" id="{252B8FFC-17C4-85B1-E617-80F96B776FC4}"/>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112811">
            <a:off x="4973561" y="5465035"/>
            <a:ext cx="435453" cy="532060"/>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id="{64C53AC1-A889-FD6D-8ED2-DA513D1670B5}"/>
              </a:ext>
            </a:extLst>
          </p:cNvPr>
          <p:cNvPicPr>
            <a:picLocks noChangeAspect="1"/>
          </p:cNvPicPr>
          <p:nvPr/>
        </p:nvPicPr>
        <p:blipFill>
          <a:blip r:embed="rId12" cstate="screen">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112811">
            <a:off x="4973561" y="4111004"/>
            <a:ext cx="435453" cy="532060"/>
          </a:xfrm>
          <a:prstGeom prst="rect">
            <a:avLst/>
          </a:prstGeom>
          <a:effectLst>
            <a:outerShdw blurRad="50800" dist="38100" dir="8100000" algn="tr" rotWithShape="0">
              <a:prstClr val="black">
                <a:alpha val="40000"/>
              </a:prstClr>
            </a:outerShdw>
          </a:effectLst>
        </p:spPr>
      </p:pic>
      <p:pic>
        <p:nvPicPr>
          <p:cNvPr id="17" name="Imagen 16" descr="Imagen que contiene texto, dibujo&#10;&#10;Descripción generada automáticamente">
            <a:extLst>
              <a:ext uri="{FF2B5EF4-FFF2-40B4-BE49-F238E27FC236}">
                <a16:creationId xmlns:a16="http://schemas.microsoft.com/office/drawing/2014/main" id="{5EC572BF-23EF-44F0-D697-0BC730780AE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377026" y="5905753"/>
            <a:ext cx="524376" cy="269718"/>
          </a:xfrm>
          <a:prstGeom prst="rect">
            <a:avLst/>
          </a:prstGeom>
          <a:effectLst>
            <a:outerShdw blurRad="50800" dist="38100" dir="8100000" algn="tr" rotWithShape="0">
              <a:prstClr val="black">
                <a:alpha val="40000"/>
              </a:prstClr>
            </a:outerShdw>
          </a:effectLst>
        </p:spPr>
      </p:pic>
      <p:pic>
        <p:nvPicPr>
          <p:cNvPr id="20" name="Imagen 19" descr="Imagen que contiene texto, dibujo&#10;&#10;Descripción generada automáticamente">
            <a:extLst>
              <a:ext uri="{FF2B5EF4-FFF2-40B4-BE49-F238E27FC236}">
                <a16:creationId xmlns:a16="http://schemas.microsoft.com/office/drawing/2014/main" id="{3AC37FC0-59B9-BD5B-8DC2-3EDD8C4928F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356861" y="6278971"/>
            <a:ext cx="524376" cy="26971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B83F3B5-83B8-CC0F-8CC7-9CEDEE5E27E4}"/>
              </a:ext>
            </a:extLst>
          </p:cNvPr>
          <p:cNvSpPr txBox="1"/>
          <p:nvPr/>
        </p:nvSpPr>
        <p:spPr>
          <a:xfrm>
            <a:off x="304800" y="3237022"/>
            <a:ext cx="7248524" cy="400110"/>
          </a:xfrm>
          <a:prstGeom prst="rect">
            <a:avLst/>
          </a:prstGeom>
          <a:noFill/>
        </p:spPr>
        <p:txBody>
          <a:bodyPr wrap="square">
            <a:spAutoFit/>
          </a:bodyPr>
          <a:lstStyle/>
          <a:p>
            <a:pPr>
              <a:spcBef>
                <a:spcPts val="1200"/>
              </a:spcBef>
            </a:pPr>
            <a:r>
              <a:rPr lang="es-ES" sz="2000" b="1" dirty="0">
                <a:solidFill>
                  <a:schemeClr val="bg1"/>
                </a:solidFill>
                <a:effectLst>
                  <a:outerShdw blurRad="38100" dist="38100" dir="2700000" algn="tl">
                    <a:srgbClr val="000000">
                      <a:alpha val="43137"/>
                    </a:srgbClr>
                  </a:outerShdw>
                </a:effectLst>
              </a:rPr>
              <a:t>Sin lugar a duda, la vida de Jesús fue una vida controvertida.</a:t>
            </a:r>
          </a:p>
        </p:txBody>
      </p:sp>
      <p:sp>
        <p:nvSpPr>
          <p:cNvPr id="11" name="CuadroTexto 10">
            <a:extLst>
              <a:ext uri="{FF2B5EF4-FFF2-40B4-BE49-F238E27FC236}">
                <a16:creationId xmlns:a16="http://schemas.microsoft.com/office/drawing/2014/main" id="{94FEFA30-1120-51E4-0902-5629D813E8E1}"/>
              </a:ext>
            </a:extLst>
          </p:cNvPr>
          <p:cNvSpPr txBox="1"/>
          <p:nvPr/>
        </p:nvSpPr>
        <p:spPr>
          <a:xfrm>
            <a:off x="304800" y="2446573"/>
            <a:ext cx="7248524" cy="707886"/>
          </a:xfrm>
          <a:prstGeom prst="rect">
            <a:avLst/>
          </a:prstGeom>
          <a:noFill/>
        </p:spPr>
        <p:txBody>
          <a:bodyPr wrap="square">
            <a:spAutoFit/>
          </a:bodyPr>
          <a:lstStyle/>
          <a:p>
            <a:pPr>
              <a:spcBef>
                <a:spcPts val="1200"/>
              </a:spcBef>
            </a:pPr>
            <a:r>
              <a:rPr lang="es-ES" sz="2000" b="1" dirty="0">
                <a:solidFill>
                  <a:schemeClr val="bg1"/>
                </a:solidFill>
                <a:effectLst>
                  <a:outerShdw blurRad="38100" dist="38100" dir="2700000" algn="tl">
                    <a:srgbClr val="000000">
                      <a:alpha val="43137"/>
                    </a:srgbClr>
                  </a:outerShdw>
                </a:effectLst>
              </a:rPr>
              <a:t>Sus propios familiares llegaron a considerar que Jesús había perdido la razón a causa del exceso de trabajo.</a:t>
            </a:r>
          </a:p>
        </p:txBody>
      </p:sp>
      <p:sp>
        <p:nvSpPr>
          <p:cNvPr id="13" name="CuadroTexto 12">
            <a:extLst>
              <a:ext uri="{FF2B5EF4-FFF2-40B4-BE49-F238E27FC236}">
                <a16:creationId xmlns:a16="http://schemas.microsoft.com/office/drawing/2014/main" id="{DAF98E39-1211-C641-74D0-B00FB851A55E}"/>
              </a:ext>
            </a:extLst>
          </p:cNvPr>
          <p:cNvSpPr txBox="1"/>
          <p:nvPr/>
        </p:nvSpPr>
        <p:spPr>
          <a:xfrm>
            <a:off x="304799" y="1348347"/>
            <a:ext cx="7248523" cy="1015663"/>
          </a:xfrm>
          <a:prstGeom prst="rect">
            <a:avLst/>
          </a:prstGeom>
          <a:noFill/>
        </p:spPr>
        <p:txBody>
          <a:bodyPr wrap="square">
            <a:spAutoFit/>
          </a:bodyPr>
          <a:lstStyle/>
          <a:p>
            <a:pPr>
              <a:spcBef>
                <a:spcPts val="1200"/>
              </a:spcBef>
            </a:pPr>
            <a:r>
              <a:rPr lang="es-ES" sz="2000" b="1" dirty="0">
                <a:solidFill>
                  <a:schemeClr val="bg1"/>
                </a:solidFill>
                <a:effectLst>
                  <a:outerShdw blurRad="38100" dist="38100" dir="2700000" algn="tl">
                    <a:srgbClr val="000000">
                      <a:alpha val="43137"/>
                    </a:srgbClr>
                  </a:outerShdw>
                </a:effectLst>
              </a:rPr>
              <a:t>Lo consideraron blasfemo; glotón y amigo de pecadores; transgresor del sábado… ¡Incluso llegaron a acusarle de trabajar para </a:t>
            </a:r>
            <a:r>
              <a:rPr lang="es-ES" sz="2000" b="1" dirty="0" err="1">
                <a:solidFill>
                  <a:schemeClr val="bg1"/>
                </a:solidFill>
                <a:effectLst>
                  <a:outerShdw blurRad="38100" dist="38100" dir="2700000" algn="tl">
                    <a:srgbClr val="000000">
                      <a:alpha val="43137"/>
                    </a:srgbClr>
                  </a:outerShdw>
                </a:effectLst>
              </a:rPr>
              <a:t>Beelzebú</a:t>
            </a:r>
            <a:r>
              <a:rPr lang="es-ES" sz="200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68845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ppt_x</p:attrName>
                                        </p:attrNameLst>
                                      </p:cBhvr>
                                      <p:tavLst>
                                        <p:tav tm="0">
                                          <p:val>
                                            <p:strVal val="#ppt_x-#ppt_w/2"/>
                                          </p:val>
                                        </p:tav>
                                        <p:tav tm="100000">
                                          <p:val>
                                            <p:strVal val="#ppt_x"/>
                                          </p:val>
                                        </p:tav>
                                      </p:tavLst>
                                    </p:anim>
                                    <p:anim calcmode="lin" valueType="num">
                                      <p:cBhvr>
                                        <p:cTn id="39" dur="500" fill="hold"/>
                                        <p:tgtEl>
                                          <p:spTgt spid="15"/>
                                        </p:tgtEl>
                                        <p:attrNameLst>
                                          <p:attrName>ppt_y</p:attrName>
                                        </p:attrNameLst>
                                      </p:cBhvr>
                                      <p:tavLst>
                                        <p:tav tm="0">
                                          <p:val>
                                            <p:strVal val="#ppt_y"/>
                                          </p:val>
                                        </p:tav>
                                        <p:tav tm="100000">
                                          <p:val>
                                            <p:strVal val="#ppt_y"/>
                                          </p:val>
                                        </p:tav>
                                      </p:tavLst>
                                    </p:anim>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ppt_x</p:attrName>
                                        </p:attrNameLst>
                                      </p:cBhvr>
                                      <p:tavLst>
                                        <p:tav tm="0">
                                          <p:val>
                                            <p:strVal val="#ppt_x-#ppt_w/2"/>
                                          </p:val>
                                        </p:tav>
                                        <p:tav tm="100000">
                                          <p:val>
                                            <p:strVal val="#ppt_x"/>
                                          </p:val>
                                        </p:tav>
                                      </p:tavLst>
                                    </p:anim>
                                    <p:anim calcmode="lin" valueType="num">
                                      <p:cBhvr>
                                        <p:cTn id="51" dur="500" fill="hold"/>
                                        <p:tgtEl>
                                          <p:spTgt spid="10"/>
                                        </p:tgtEl>
                                        <p:attrNameLst>
                                          <p:attrName>ppt_y</p:attrName>
                                        </p:attrNameLst>
                                      </p:cBhvr>
                                      <p:tavLst>
                                        <p:tav tm="0">
                                          <p:val>
                                            <p:strVal val="#ppt_y"/>
                                          </p:val>
                                        </p:tav>
                                        <p:tav tm="100000">
                                          <p:val>
                                            <p:strVal val="#ppt_y"/>
                                          </p:val>
                                        </p:tav>
                                      </p:tavLst>
                                    </p:anim>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strVal val="#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8"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ppt_x</p:attrName>
                                        </p:attrNameLst>
                                      </p:cBhvr>
                                      <p:tavLst>
                                        <p:tav tm="0">
                                          <p:val>
                                            <p:strVal val="#ppt_x-#ppt_w/2"/>
                                          </p:val>
                                        </p:tav>
                                        <p:tav tm="100000">
                                          <p:val>
                                            <p:strVal val="#ppt_x"/>
                                          </p:val>
                                        </p:tav>
                                      </p:tavLst>
                                    </p:anim>
                                    <p:anim calcmode="lin" valueType="num">
                                      <p:cBhvr>
                                        <p:cTn id="63" dur="500" fill="hold"/>
                                        <p:tgtEl>
                                          <p:spTgt spid="9"/>
                                        </p:tgtEl>
                                        <p:attrNameLst>
                                          <p:attrName>ppt_y</p:attrName>
                                        </p:attrNameLst>
                                      </p:cBhvr>
                                      <p:tavLst>
                                        <p:tav tm="0">
                                          <p:val>
                                            <p:strVal val="#ppt_y"/>
                                          </p:val>
                                        </p:tav>
                                        <p:tav tm="100000">
                                          <p:val>
                                            <p:strVal val="#ppt_y"/>
                                          </p:val>
                                        </p:tav>
                                      </p:tavLst>
                                    </p:anim>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strVal val="#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8"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ppt_x</p:attrName>
                                        </p:attrNameLst>
                                      </p:cBhvr>
                                      <p:tavLst>
                                        <p:tav tm="0">
                                          <p:val>
                                            <p:strVal val="#ppt_x-#ppt_w/2"/>
                                          </p:val>
                                        </p:tav>
                                        <p:tav tm="100000">
                                          <p:val>
                                            <p:strVal val="#ppt_x"/>
                                          </p:val>
                                        </p:tav>
                                      </p:tavLst>
                                    </p:anim>
                                    <p:anim calcmode="lin" valueType="num">
                                      <p:cBhvr>
                                        <p:cTn id="75" dur="500" fill="hold"/>
                                        <p:tgtEl>
                                          <p:spTgt spid="14"/>
                                        </p:tgtEl>
                                        <p:attrNameLst>
                                          <p:attrName>ppt_y</p:attrName>
                                        </p:attrNameLst>
                                      </p:cBhvr>
                                      <p:tavLst>
                                        <p:tav tm="0">
                                          <p:val>
                                            <p:strVal val="#ppt_y"/>
                                          </p:val>
                                        </p:tav>
                                        <p:tav tm="100000">
                                          <p:val>
                                            <p:strVal val="#ppt_y"/>
                                          </p:val>
                                        </p:tav>
                                      </p:tavLst>
                                    </p:anim>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strVal val="#ppt_h"/>
                                          </p:val>
                                        </p:tav>
                                        <p:tav tm="100000">
                                          <p:val>
                                            <p:strVal val="#ppt_h"/>
                                          </p:val>
                                        </p:tav>
                                      </p:tavLst>
                                    </p:anim>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par>
                          <p:cTn id="82" fill="hold">
                            <p:stCondLst>
                              <p:cond delay="1000"/>
                            </p:stCondLst>
                            <p:childTnLst>
                              <p:par>
                                <p:cTn id="83" presetID="22" presetClass="entr" presetSubtype="8"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par>
                          <p:cTn id="86" fill="hold">
                            <p:stCondLst>
                              <p:cond delay="1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2000"/>
                            </p:stCondLst>
                            <p:childTnLst>
                              <p:par>
                                <p:cTn id="91" presetID="22" presetClass="entr" presetSubtype="8"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2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E0E982-46F7-11B5-9F5D-4F2A1244C560}"/>
              </a:ext>
            </a:extLst>
          </p:cNvPr>
          <p:cNvSpPr txBox="1"/>
          <p:nvPr/>
        </p:nvSpPr>
        <p:spPr>
          <a:xfrm>
            <a:off x="0" y="0"/>
            <a:ext cx="12192000" cy="769441"/>
          </a:xfrm>
          <a:prstGeom prst="rect">
            <a:avLst/>
          </a:prstGeom>
          <a:noFill/>
        </p:spPr>
        <p:txBody>
          <a:bodyPr wrap="square">
            <a:spAutoFit/>
          </a:bodyPr>
          <a:lstStyle/>
          <a:p>
            <a:pPr algn="ctr"/>
            <a:r>
              <a:rPr lang="es-ES" sz="4400" b="1" dirty="0">
                <a:ln w="13462">
                  <a:solidFill>
                    <a:schemeClr val="accent5">
                      <a:lumMod val="50000"/>
                    </a:schemeClr>
                  </a:solidFill>
                  <a:prstDash val="solid"/>
                </a:ln>
                <a:solidFill>
                  <a:schemeClr val="accent3">
                    <a:lumMod val="60000"/>
                    <a:lumOff val="40000"/>
                  </a:schemeClr>
                </a:solidFill>
                <a:effectLst>
                  <a:outerShdw dist="38100" dir="2700000" algn="bl" rotWithShape="0">
                    <a:schemeClr val="accent5"/>
                  </a:outerShdw>
                </a:effectLst>
              </a:rPr>
              <a:t>CONTROVERSIA SOBRE EL PERDÓN</a:t>
            </a:r>
          </a:p>
        </p:txBody>
      </p:sp>
      <p:sp>
        <p:nvSpPr>
          <p:cNvPr id="5" name="CuadroTexto 4">
            <a:extLst>
              <a:ext uri="{FF2B5EF4-FFF2-40B4-BE49-F238E27FC236}">
                <a16:creationId xmlns:a16="http://schemas.microsoft.com/office/drawing/2014/main" id="{FE1AA152-44DD-63B4-C198-5E7510CE29CE}"/>
              </a:ext>
            </a:extLst>
          </p:cNvPr>
          <p:cNvSpPr txBox="1"/>
          <p:nvPr/>
        </p:nvSpPr>
        <p:spPr>
          <a:xfrm>
            <a:off x="0" y="603825"/>
            <a:ext cx="12192000" cy="369332"/>
          </a:xfrm>
          <a:prstGeom prst="rect">
            <a:avLst/>
          </a:prstGeom>
          <a:noFill/>
        </p:spPr>
        <p:txBody>
          <a:bodyPr wrap="square">
            <a:spAutoFit/>
          </a:bodyPr>
          <a:lstStyle/>
          <a:p>
            <a:pPr algn="ctr"/>
            <a:r>
              <a:rPr lang="es-ES" b="1" dirty="0">
                <a:solidFill>
                  <a:schemeClr val="bg1"/>
                </a:solidFill>
                <a:effectLst>
                  <a:outerShdw blurRad="38100" dist="38100" dir="2700000" algn="tl">
                    <a:srgbClr val="000000">
                      <a:alpha val="43137"/>
                    </a:srgbClr>
                  </a:outerShdw>
                </a:effectLst>
                <a:latin typeface="Comic Sans MS" panose="030F0702030302020204" pitchFamily="66" charset="0"/>
              </a:rPr>
              <a:t>“Al ver Jesús la fe de ellos, dijo al paralítico: Hijo, tus pecados te son perdonados” </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(Marcos 2:5)</a:t>
            </a:r>
          </a:p>
        </p:txBody>
      </p:sp>
      <p:sp>
        <p:nvSpPr>
          <p:cNvPr id="6" name="CuadroTexto 5">
            <a:extLst>
              <a:ext uri="{FF2B5EF4-FFF2-40B4-BE49-F238E27FC236}">
                <a16:creationId xmlns:a16="http://schemas.microsoft.com/office/drawing/2014/main" id="{24E6EF45-912D-4C7B-AC82-5A12873E7F69}"/>
              </a:ext>
            </a:extLst>
          </p:cNvPr>
          <p:cNvSpPr txBox="1"/>
          <p:nvPr/>
        </p:nvSpPr>
        <p:spPr>
          <a:xfrm>
            <a:off x="161924" y="973157"/>
            <a:ext cx="7924801" cy="2246769"/>
          </a:xfrm>
          <a:prstGeom prst="rect">
            <a:avLst/>
          </a:prstGeom>
          <a:noFill/>
        </p:spPr>
        <p:txBody>
          <a:bodyPr wrap="square" rtlCol="0">
            <a:spAutoFit/>
          </a:bodyPr>
          <a:lstStyle/>
          <a:p>
            <a:pPr>
              <a:spcBef>
                <a:spcPts val="600"/>
              </a:spcBef>
            </a:pPr>
            <a:r>
              <a:rPr lang="es-ES" sz="2000" b="1" dirty="0"/>
              <a:t>Cuando Jesús volvió a la casa de Pedro en </a:t>
            </a:r>
            <a:r>
              <a:rPr lang="es-ES" sz="2000" b="1" dirty="0" err="1"/>
              <a:t>Capernaúm</a:t>
            </a:r>
            <a:r>
              <a:rPr lang="es-ES" sz="2000" b="1" dirty="0"/>
              <a:t>, mucha gente vino a escucharle (Mr. 2:1-2). Cuatro amigos se acercaron para que Jesús sanase a su amigo paralítico, pero no consiguieron acercarse hasta él. Dispuestos a lograr llevarle ante Jesús, subieron al techo e hicieron una abertura para poder bajarlo. El discurso de Jesús quedó interrumpido, y todos quedaron en silencio, esperando a ver qué haría Jesús (Mr. 2:3-4).</a:t>
            </a:r>
          </a:p>
        </p:txBody>
      </p:sp>
      <p:pic>
        <p:nvPicPr>
          <p:cNvPr id="4" name="Imagen 3" descr="Imagen que contiene interior, edificio, tabla, parado&#10;&#10;Descripción generada automáticamente">
            <a:extLst>
              <a:ext uri="{FF2B5EF4-FFF2-40B4-BE49-F238E27FC236}">
                <a16:creationId xmlns:a16="http://schemas.microsoft.com/office/drawing/2014/main" id="{2A5F88A4-0C77-5B64-24F8-4C3B8126BB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5196" y="1133229"/>
            <a:ext cx="3848332" cy="5504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717EB1CC-C89F-0013-1FAE-C8DE1AD35E97}"/>
              </a:ext>
            </a:extLst>
          </p:cNvPr>
          <p:cNvSpPr txBox="1"/>
          <p:nvPr/>
        </p:nvSpPr>
        <p:spPr>
          <a:xfrm>
            <a:off x="161924" y="5528250"/>
            <a:ext cx="7924800" cy="1323439"/>
          </a:xfrm>
          <a:prstGeom prst="rect">
            <a:avLst/>
          </a:prstGeom>
          <a:noFill/>
        </p:spPr>
        <p:txBody>
          <a:bodyPr wrap="square">
            <a:spAutoFit/>
          </a:bodyPr>
          <a:lstStyle/>
          <a:p>
            <a:pPr>
              <a:spcBef>
                <a:spcPts val="600"/>
              </a:spcBef>
            </a:pPr>
            <a:r>
              <a:rPr lang="es-ES" sz="2000" b="1" dirty="0"/>
              <a:t>La gente alabó a Dios por dar a Jesús el poder de perdonar pecados (Mr. 2:12; Mt. 9:8). El paralítico anduvo; pero los escribas quedaron ciegos, incapaces de ver que Jesús podía leer sus mentes, perdonar al pecador, y otorgarle sanidad.</a:t>
            </a:r>
          </a:p>
        </p:txBody>
      </p:sp>
      <p:sp>
        <p:nvSpPr>
          <p:cNvPr id="9" name="CuadroTexto 8">
            <a:extLst>
              <a:ext uri="{FF2B5EF4-FFF2-40B4-BE49-F238E27FC236}">
                <a16:creationId xmlns:a16="http://schemas.microsoft.com/office/drawing/2014/main" id="{6060BBA2-22B9-CCA0-22E1-D45983FDAA53}"/>
              </a:ext>
            </a:extLst>
          </p:cNvPr>
          <p:cNvSpPr txBox="1"/>
          <p:nvPr/>
        </p:nvSpPr>
        <p:spPr>
          <a:xfrm>
            <a:off x="161923" y="4527976"/>
            <a:ext cx="7924799" cy="1015663"/>
          </a:xfrm>
          <a:prstGeom prst="rect">
            <a:avLst/>
          </a:prstGeom>
          <a:noFill/>
        </p:spPr>
        <p:txBody>
          <a:bodyPr wrap="square">
            <a:spAutoFit/>
          </a:bodyPr>
          <a:lstStyle/>
          <a:p>
            <a:pPr>
              <a:spcBef>
                <a:spcPts val="600"/>
              </a:spcBef>
            </a:pPr>
            <a:r>
              <a:rPr lang="es-ES" sz="2000" b="1" dirty="0"/>
              <a:t>Para los escribas, esto era blasfemia (algo cierto, si Jesús no fuera Dios). Para demostrar que tenía el poder de dar perdón, Jesús sanó al paralítico (Mr. 2:8-11).</a:t>
            </a:r>
          </a:p>
        </p:txBody>
      </p:sp>
      <p:sp>
        <p:nvSpPr>
          <p:cNvPr id="11" name="CuadroTexto 10">
            <a:extLst>
              <a:ext uri="{FF2B5EF4-FFF2-40B4-BE49-F238E27FC236}">
                <a16:creationId xmlns:a16="http://schemas.microsoft.com/office/drawing/2014/main" id="{37AD276D-189F-59BE-A0F1-B50ADB086B68}"/>
              </a:ext>
            </a:extLst>
          </p:cNvPr>
          <p:cNvSpPr txBox="1"/>
          <p:nvPr/>
        </p:nvSpPr>
        <p:spPr>
          <a:xfrm>
            <a:off x="161920" y="3219926"/>
            <a:ext cx="7924799" cy="1323439"/>
          </a:xfrm>
          <a:prstGeom prst="rect">
            <a:avLst/>
          </a:prstGeom>
          <a:noFill/>
        </p:spPr>
        <p:txBody>
          <a:bodyPr wrap="square">
            <a:spAutoFit/>
          </a:bodyPr>
          <a:lstStyle/>
          <a:p>
            <a:pPr>
              <a:spcBef>
                <a:spcPts val="600"/>
              </a:spcBef>
            </a:pPr>
            <a:r>
              <a:rPr lang="es-ES" sz="2000" b="1" dirty="0"/>
              <a:t>“Tus pecados te son perdonados” (Mr. 2:5). El paralítico podía haber reclamado: “lo que necesito es andar”. Pero no lo hizo. Jesús sanó la raíz de su dolencia. No le importaba no volver a caminar, sino el perdón que dio paz a su alma.</a:t>
            </a:r>
          </a:p>
        </p:txBody>
      </p:sp>
    </p:spTree>
    <p:extLst>
      <p:ext uri="{BB962C8B-B14F-4D97-AF65-F5344CB8AC3E}">
        <p14:creationId xmlns:p14="http://schemas.microsoft.com/office/powerpoint/2010/main" val="237419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290">
                                          <p:stCondLst>
                                            <p:cond delay="0"/>
                                          </p:stCondLst>
                                        </p:cTn>
                                        <p:tgtEl>
                                          <p:spTgt spid="4"/>
                                        </p:tgtEl>
                                      </p:cBhvr>
                                    </p:animEffect>
                                    <p:anim calcmode="lin" valueType="num">
                                      <p:cBhvr>
                                        <p:cTn id="22"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7" dur="13">
                                          <p:stCondLst>
                                            <p:cond delay="325"/>
                                          </p:stCondLst>
                                        </p:cTn>
                                        <p:tgtEl>
                                          <p:spTgt spid="4"/>
                                        </p:tgtEl>
                                      </p:cBhvr>
                                      <p:to x="100000" y="60000"/>
                                    </p:animScale>
                                    <p:animScale>
                                      <p:cBhvr>
                                        <p:cTn id="28" dur="83" decel="50000">
                                          <p:stCondLst>
                                            <p:cond delay="338"/>
                                          </p:stCondLst>
                                        </p:cTn>
                                        <p:tgtEl>
                                          <p:spTgt spid="4"/>
                                        </p:tgtEl>
                                      </p:cBhvr>
                                      <p:to x="100000" y="100000"/>
                                    </p:animScale>
                                    <p:animScale>
                                      <p:cBhvr>
                                        <p:cTn id="29" dur="13">
                                          <p:stCondLst>
                                            <p:cond delay="656"/>
                                          </p:stCondLst>
                                        </p:cTn>
                                        <p:tgtEl>
                                          <p:spTgt spid="4"/>
                                        </p:tgtEl>
                                      </p:cBhvr>
                                      <p:to x="100000" y="80000"/>
                                    </p:animScale>
                                    <p:animScale>
                                      <p:cBhvr>
                                        <p:cTn id="30" dur="83" decel="50000">
                                          <p:stCondLst>
                                            <p:cond delay="669"/>
                                          </p:stCondLst>
                                        </p:cTn>
                                        <p:tgtEl>
                                          <p:spTgt spid="4"/>
                                        </p:tgtEl>
                                      </p:cBhvr>
                                      <p:to x="100000" y="100000"/>
                                    </p:animScale>
                                    <p:animScale>
                                      <p:cBhvr>
                                        <p:cTn id="31" dur="13">
                                          <p:stCondLst>
                                            <p:cond delay="821"/>
                                          </p:stCondLst>
                                        </p:cTn>
                                        <p:tgtEl>
                                          <p:spTgt spid="4"/>
                                        </p:tgtEl>
                                      </p:cBhvr>
                                      <p:to x="100000" y="90000"/>
                                    </p:animScale>
                                    <p:animScale>
                                      <p:cBhvr>
                                        <p:cTn id="32" dur="83" decel="50000">
                                          <p:stCondLst>
                                            <p:cond delay="834"/>
                                          </p:stCondLst>
                                        </p:cTn>
                                        <p:tgtEl>
                                          <p:spTgt spid="4"/>
                                        </p:tgtEl>
                                      </p:cBhvr>
                                      <p:to x="100000" y="100000"/>
                                    </p:animScale>
                                    <p:animScale>
                                      <p:cBhvr>
                                        <p:cTn id="33" dur="13">
                                          <p:stCondLst>
                                            <p:cond delay="904"/>
                                          </p:stCondLst>
                                        </p:cTn>
                                        <p:tgtEl>
                                          <p:spTgt spid="4"/>
                                        </p:tgtEl>
                                      </p:cBhvr>
                                      <p:to x="100000" y="95000"/>
                                    </p:animScale>
                                    <p:animScale>
                                      <p:cBhvr>
                                        <p:cTn id="34" dur="83" decel="50000">
                                          <p:stCondLst>
                                            <p:cond delay="917"/>
                                          </p:stCondLst>
                                        </p:cTn>
                                        <p:tgtEl>
                                          <p:spTgt spid="4"/>
                                        </p:tgtEl>
                                      </p:cBhvr>
                                      <p:to x="100000" y="100000"/>
                                    </p:animScale>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2ED7C9-4513-EE37-E5AE-E120927D42CF}"/>
              </a:ext>
            </a:extLst>
          </p:cNvPr>
          <p:cNvSpPr txBox="1"/>
          <p:nvPr/>
        </p:nvSpPr>
        <p:spPr>
          <a:xfrm>
            <a:off x="0" y="0"/>
            <a:ext cx="12191999" cy="769441"/>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a:r>
              <a:rPr lang="es-ES"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CONTROVERSIA SOBRE LA COMIDA</a:t>
            </a:r>
          </a:p>
        </p:txBody>
      </p:sp>
      <p:sp>
        <p:nvSpPr>
          <p:cNvPr id="5" name="CuadroTexto 4">
            <a:extLst>
              <a:ext uri="{FF2B5EF4-FFF2-40B4-BE49-F238E27FC236}">
                <a16:creationId xmlns:a16="http://schemas.microsoft.com/office/drawing/2014/main" id="{2360DCFD-13EB-F806-2AAB-B9BF56FC6933}"/>
              </a:ext>
            </a:extLst>
          </p:cNvPr>
          <p:cNvSpPr txBox="1"/>
          <p:nvPr/>
        </p:nvSpPr>
        <p:spPr>
          <a:xfrm>
            <a:off x="514349" y="638472"/>
            <a:ext cx="11163300" cy="646331"/>
          </a:xfrm>
          <a:prstGeom prst="rect">
            <a:avLst/>
          </a:prstGeom>
          <a:noFill/>
        </p:spPr>
        <p:txBody>
          <a:bodyPr wrap="square">
            <a:spAutoFit/>
          </a:bodyPr>
          <a:lstStyle/>
          <a:p>
            <a:pPr algn="ctr"/>
            <a:r>
              <a:rPr lang="es-E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“Y al pasar, vio a Leví hijo de Alfeo, sentado al banco de los tributos públicos, y le dijo: Sígueme. Y levantándose, le siguió” </a:t>
            </a:r>
            <a:r>
              <a:rPr lang="es-ES" sz="1400"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(Marcos 2:14)</a:t>
            </a:r>
            <a:endParaRPr lang="es-ES" sz="1100"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99CE8DF-7EC5-5A9A-CA21-A6D8614EA815}"/>
              </a:ext>
            </a:extLst>
          </p:cNvPr>
          <p:cNvSpPr txBox="1"/>
          <p:nvPr/>
        </p:nvSpPr>
        <p:spPr>
          <a:xfrm>
            <a:off x="3800476" y="1284803"/>
            <a:ext cx="8391522" cy="1323439"/>
          </a:xfrm>
          <a:prstGeom prst="rect">
            <a:avLst/>
          </a:prstGeom>
          <a:noFill/>
        </p:spPr>
        <p:txBody>
          <a:bodyPr wrap="square" rtlCol="0">
            <a:spAutoFit/>
          </a:bodyPr>
          <a:lstStyle/>
          <a:p>
            <a:pPr>
              <a:spcBef>
                <a:spcPts val="600"/>
              </a:spcBef>
            </a:pPr>
            <a:r>
              <a:rPr lang="es-ES" sz="2000" b="1" dirty="0"/>
              <a:t>No es difícil imaginarse la controversia que levantó el llamamiento de Leví (Mr. 2:13-14). Para un judío ortodoxo, un publicano era peor que un gentil. Era un judío renegado, vendido a sus enemigos. No podían comer con él, ni tocarlo.</a:t>
            </a:r>
          </a:p>
        </p:txBody>
      </p:sp>
      <p:pic>
        <p:nvPicPr>
          <p:cNvPr id="4" name="Imagen 3" descr="Imagen que contiene persona, mujer, edificio, gente&#10;&#10;Descripción generada automáticamente">
            <a:extLst>
              <a:ext uri="{FF2B5EF4-FFF2-40B4-BE49-F238E27FC236}">
                <a16:creationId xmlns:a16="http://schemas.microsoft.com/office/drawing/2014/main" id="{4C99D1FF-160C-84A8-CBCE-2E1CC28E8F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304" y="1407913"/>
            <a:ext cx="3591997" cy="3497462"/>
          </a:xfrm>
          <a:prstGeom prst="snip2DiagRect">
            <a:avLst>
              <a:gd name="adj1" fmla="val 13259"/>
              <a:gd name="adj2" fmla="val 0"/>
            </a:avLst>
          </a:prstGeom>
          <a:solidFill>
            <a:srgbClr val="FFFFFF">
              <a:shade val="85000"/>
            </a:srgbClr>
          </a:solidFill>
          <a:ln w="889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Grupo de personas alrededor de una mesa&#10;&#10;Descripción generada automáticamente con confianza media">
            <a:extLst>
              <a:ext uri="{FF2B5EF4-FFF2-40B4-BE49-F238E27FC236}">
                <a16:creationId xmlns:a16="http://schemas.microsoft.com/office/drawing/2014/main" id="{3F960EFA-C7BE-2E50-CBC6-34A2766046A8}"/>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391525" y="2507570"/>
            <a:ext cx="3605213" cy="4189788"/>
          </a:xfrm>
          <a:prstGeom prst="snip2DiagRect">
            <a:avLst>
              <a:gd name="adj1" fmla="val 16645"/>
              <a:gd name="adj2" fmla="val 0"/>
            </a:avLst>
          </a:prstGeom>
          <a:solidFill>
            <a:srgbClr val="FFFFFF">
              <a:shade val="85000"/>
            </a:srgbClr>
          </a:solidFill>
          <a:ln w="88900" cap="sq">
            <a:solidFill>
              <a:schemeClr val="accent6">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6F0C138-4BC9-459F-36A7-0099E3C2FBC7}"/>
              </a:ext>
            </a:extLst>
          </p:cNvPr>
          <p:cNvSpPr txBox="1"/>
          <p:nvPr/>
        </p:nvSpPr>
        <p:spPr>
          <a:xfrm>
            <a:off x="2667000" y="5127603"/>
            <a:ext cx="5529265" cy="1631216"/>
          </a:xfrm>
          <a:prstGeom prst="rect">
            <a:avLst/>
          </a:prstGeom>
          <a:noFill/>
        </p:spPr>
        <p:txBody>
          <a:bodyPr wrap="square">
            <a:spAutoFit/>
          </a:bodyPr>
          <a:lstStyle/>
          <a:p>
            <a:pPr>
              <a:spcBef>
                <a:spcPts val="600"/>
              </a:spcBef>
            </a:pPr>
            <a:r>
              <a:rPr lang="es-ES" sz="2000" b="1" dirty="0"/>
              <a:t>Jesús les refutó de forma lógica: ¿dónde mejor que aquí encontraré pecadores a los que salvar? (Mr. 2:17). Además, los confrontó a que examinasen sus propios sentimientos. Debían aprender a amar (Mt. 9:12-13).</a:t>
            </a:r>
          </a:p>
        </p:txBody>
      </p:sp>
      <p:sp>
        <p:nvSpPr>
          <p:cNvPr id="12" name="CuadroTexto 11">
            <a:extLst>
              <a:ext uri="{FF2B5EF4-FFF2-40B4-BE49-F238E27FC236}">
                <a16:creationId xmlns:a16="http://schemas.microsoft.com/office/drawing/2014/main" id="{BE513CFA-BF87-A65F-D313-728F03E93514}"/>
              </a:ext>
            </a:extLst>
          </p:cNvPr>
          <p:cNvSpPr txBox="1"/>
          <p:nvPr/>
        </p:nvSpPr>
        <p:spPr>
          <a:xfrm>
            <a:off x="3800476" y="2687181"/>
            <a:ext cx="4540874" cy="2246769"/>
          </a:xfrm>
          <a:prstGeom prst="rect">
            <a:avLst/>
          </a:prstGeom>
          <a:noFill/>
        </p:spPr>
        <p:txBody>
          <a:bodyPr wrap="square">
            <a:spAutoFit/>
          </a:bodyPr>
          <a:lstStyle/>
          <a:p>
            <a:pPr>
              <a:spcBef>
                <a:spcPts val="600"/>
              </a:spcBef>
            </a:pPr>
            <a:r>
              <a:rPr lang="es-ES" sz="2000" b="1" dirty="0"/>
              <a:t>Pero la cosa fue a peor. No solo comió en casa del publicano, sino que se rodeó de muchos como él (Mr. 2:15). Los críticos no desperdiciaron la ocasión: “¿Qué es esto, que él come y bebe con los publicanos y pecadores?” (Mr. 2:16).</a:t>
            </a:r>
          </a:p>
        </p:txBody>
      </p:sp>
      <p:pic>
        <p:nvPicPr>
          <p:cNvPr id="14" name="Imagen 13" descr="Un grupo de personas de pie&#10;&#10;Descripción generada automáticamente con confianza media">
            <a:extLst>
              <a:ext uri="{FF2B5EF4-FFF2-40B4-BE49-F238E27FC236}">
                <a16:creationId xmlns:a16="http://schemas.microsoft.com/office/drawing/2014/main" id="{A67F2E5D-0229-3D24-E333-87CFC361E5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304" y="5050355"/>
            <a:ext cx="2196921" cy="1647003"/>
          </a:xfrm>
          <a:prstGeom prst="snip2DiagRect">
            <a:avLst>
              <a:gd name="adj1" fmla="val 0"/>
              <a:gd name="adj2" fmla="val 16667"/>
            </a:avLst>
          </a:prstGeom>
          <a:solidFill>
            <a:srgbClr val="FFFFFF">
              <a:shade val="85000"/>
            </a:srgbClr>
          </a:solidFill>
          <a:ln w="88900" cap="sq">
            <a:solidFill>
              <a:schemeClr val="accent1">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216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900" decel="100000" fill="hold"/>
                                        <p:tgtEl>
                                          <p:spTgt spid="1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900" decel="100000" fill="hold"/>
                                        <p:tgtEl>
                                          <p:spTgt spid="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2EF89DA6-E74C-E7EF-F6DE-BCB37A067A96}"/>
              </a:ext>
            </a:extLst>
          </p:cNvPr>
          <p:cNvSpPr>
            <a:spLocks noGrp="1" noRot="1" noMove="1" noResize="1" noEditPoints="1" noAdjustHandles="1" noChangeArrowheads="1" noChangeShapeType="1"/>
          </p:cNvSpPr>
          <p:nvPr/>
        </p:nvSpPr>
        <p:spPr>
          <a:xfrm>
            <a:off x="0" y="0"/>
            <a:ext cx="12192000" cy="134781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2360DCFD-13EB-F806-2AAB-B9BF56FC6933}"/>
              </a:ext>
            </a:extLst>
          </p:cNvPr>
          <p:cNvSpPr txBox="1"/>
          <p:nvPr/>
        </p:nvSpPr>
        <p:spPr>
          <a:xfrm>
            <a:off x="514349" y="638472"/>
            <a:ext cx="11163300" cy="646331"/>
          </a:xfrm>
          <a:prstGeom prst="rect">
            <a:avLst/>
          </a:prstGeom>
          <a:noFill/>
        </p:spPr>
        <p:txBody>
          <a:bodyPr wrap="square">
            <a:spAutoFit/>
          </a:bodyPr>
          <a:lstStyle>
            <a:defPPr>
              <a:defRPr lang="es-ES"/>
            </a:defPPr>
            <a:lvl1pPr algn="ctr">
              <a:defRPr b="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defRPr>
            </a:lvl1pPr>
          </a:lstStyle>
          <a:p>
            <a:r>
              <a:rPr lang="es-ES" dirty="0">
                <a:effectLst>
                  <a:glow rad="88900">
                    <a:srgbClr val="B83608"/>
                  </a:glow>
                  <a:outerShdw blurRad="38100" dist="38100" dir="2700000" algn="tl">
                    <a:srgbClr val="000000">
                      <a:alpha val="43137"/>
                    </a:srgbClr>
                  </a:outerShdw>
                </a:effectLst>
              </a:rPr>
              <a:t>“Jesús les dijo: ¿Acaso pueden los que están de bodas ayunar mientras está con ellos el esposo? Entre tanto que tienen consigo al esposo, no pueden ayunar” (Marcos 2:19)</a:t>
            </a:r>
          </a:p>
        </p:txBody>
      </p:sp>
      <p:sp>
        <p:nvSpPr>
          <p:cNvPr id="6" name="CuadroTexto 5">
            <a:extLst>
              <a:ext uri="{FF2B5EF4-FFF2-40B4-BE49-F238E27FC236}">
                <a16:creationId xmlns:a16="http://schemas.microsoft.com/office/drawing/2014/main" id="{499CE8DF-7EC5-5A9A-CA21-A6D8614EA815}"/>
              </a:ext>
            </a:extLst>
          </p:cNvPr>
          <p:cNvSpPr txBox="1"/>
          <p:nvPr/>
        </p:nvSpPr>
        <p:spPr>
          <a:xfrm>
            <a:off x="85726" y="1426575"/>
            <a:ext cx="5400674" cy="1631216"/>
          </a:xfrm>
          <a:prstGeom prst="rect">
            <a:avLst/>
          </a:prstGeom>
          <a:noFill/>
        </p:spPr>
        <p:txBody>
          <a:bodyPr wrap="square" rtlCol="0">
            <a:spAutoFit/>
          </a:bodyPr>
          <a:lstStyle/>
          <a:p>
            <a:pPr>
              <a:spcBef>
                <a:spcPts val="600"/>
              </a:spcBef>
            </a:pPr>
            <a:r>
              <a:rPr lang="es-ES" sz="2000" b="1" dirty="0"/>
              <a:t>Lejos de aprender a amar, los fariseos incitaron a los discípulos de Juan para unirse a sus críticas: “¿Por qué los discípulos de Juan y los de los fariseos ayunan, y tus discípulos no ayunan?” (Mr. 2:18).</a:t>
            </a:r>
          </a:p>
        </p:txBody>
      </p:sp>
      <p:graphicFrame>
        <p:nvGraphicFramePr>
          <p:cNvPr id="4" name="Diagrama 3">
            <a:extLst>
              <a:ext uri="{FF2B5EF4-FFF2-40B4-BE49-F238E27FC236}">
                <a16:creationId xmlns:a16="http://schemas.microsoft.com/office/drawing/2014/main" id="{067072FB-B65B-5AFF-C70F-3D088DBEB4B3}"/>
              </a:ext>
            </a:extLst>
          </p:cNvPr>
          <p:cNvGraphicFramePr/>
          <p:nvPr>
            <p:extLst>
              <p:ext uri="{D42A27DB-BD31-4B8C-83A1-F6EECF244321}">
                <p14:modId xmlns:p14="http://schemas.microsoft.com/office/powerpoint/2010/main" val="2120922575"/>
              </p:ext>
            </p:extLst>
          </p:nvPr>
        </p:nvGraphicFramePr>
        <p:xfrm>
          <a:off x="5562600" y="1514087"/>
          <a:ext cx="6391275" cy="5220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A7F3771B-EF52-3237-1AAA-643E04446F4E}"/>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152400" y="3829049"/>
            <a:ext cx="5083969" cy="2905125"/>
          </a:xfrm>
          <a:prstGeom prst="rect">
            <a:avLst/>
          </a:prstGeom>
          <a:ln w="88900" cap="sq" cmpd="thickThin">
            <a:solidFill>
              <a:srgbClr val="B83608"/>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087B76A7-1C52-54E0-3905-CEB289461B07}"/>
              </a:ext>
            </a:extLst>
          </p:cNvPr>
          <p:cNvSpPr txBox="1"/>
          <p:nvPr/>
        </p:nvSpPr>
        <p:spPr>
          <a:xfrm>
            <a:off x="0" y="0"/>
            <a:ext cx="12191999" cy="769441"/>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a:r>
              <a:rPr lang="es-ES"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CONTROVERSIA SOBRE LA COMIDA (2)</a:t>
            </a:r>
          </a:p>
        </p:txBody>
      </p:sp>
      <p:sp>
        <p:nvSpPr>
          <p:cNvPr id="3" name="CuadroTexto 2">
            <a:extLst>
              <a:ext uri="{FF2B5EF4-FFF2-40B4-BE49-F238E27FC236}">
                <a16:creationId xmlns:a16="http://schemas.microsoft.com/office/drawing/2014/main" id="{9FF272F9-C75C-89A7-D267-747AF09B5E7B}"/>
              </a:ext>
            </a:extLst>
          </p:cNvPr>
          <p:cNvSpPr txBox="1"/>
          <p:nvPr/>
        </p:nvSpPr>
        <p:spPr>
          <a:xfrm>
            <a:off x="85726" y="3057791"/>
            <a:ext cx="5400674" cy="707886"/>
          </a:xfrm>
          <a:prstGeom prst="rect">
            <a:avLst/>
          </a:prstGeom>
          <a:noFill/>
        </p:spPr>
        <p:txBody>
          <a:bodyPr wrap="square">
            <a:spAutoFit/>
          </a:bodyPr>
          <a:lstStyle/>
          <a:p>
            <a:pPr>
              <a:spcBef>
                <a:spcPts val="600"/>
              </a:spcBef>
            </a:pPr>
            <a:r>
              <a:rPr lang="es-ES" sz="2000" b="1" dirty="0"/>
              <a:t>La respuesta de Jesús vino en forma de parábolas:</a:t>
            </a:r>
          </a:p>
        </p:txBody>
      </p:sp>
    </p:spTree>
    <p:extLst>
      <p:ext uri="{BB962C8B-B14F-4D97-AF65-F5344CB8AC3E}">
        <p14:creationId xmlns:p14="http://schemas.microsoft.com/office/powerpoint/2010/main" val="419157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anim calcmode="lin" valueType="num">
                                      <p:cBhvr>
                                        <p:cTn id="24" dur="500" fill="hold"/>
                                        <p:tgtEl>
                                          <p:spTgt spid="9"/>
                                        </p:tgtEl>
                                        <p:attrNameLst>
                                          <p:attrName>ppt_x</p:attrName>
                                        </p:attrNameLst>
                                      </p:cBhvr>
                                      <p:tavLst>
                                        <p:tav tm="0">
                                          <p:val>
                                            <p:fltVal val="0.5"/>
                                          </p:val>
                                        </p:tav>
                                        <p:tav tm="100000">
                                          <p:val>
                                            <p:strVal val="#ppt_x"/>
                                          </p:val>
                                        </p:tav>
                                      </p:tavLst>
                                    </p:anim>
                                    <p:anim calcmode="lin" valueType="num">
                                      <p:cBhvr>
                                        <p:cTn id="25" dur="500" fill="hold"/>
                                        <p:tgtEl>
                                          <p:spTgt spid="9"/>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4">
                                            <p:graphicEl>
                                              <a:dgm id="{E286A48A-0634-4C71-8D48-5B684D265BBF}"/>
                                            </p:graphicEl>
                                          </p:spTgt>
                                        </p:tgtEl>
                                        <p:attrNameLst>
                                          <p:attrName>style.visibility</p:attrName>
                                        </p:attrNameLst>
                                      </p:cBhvr>
                                      <p:to>
                                        <p:strVal val="visible"/>
                                      </p:to>
                                    </p:set>
                                    <p:anim calcmode="lin" valueType="num">
                                      <p:cBhvr>
                                        <p:cTn id="39" dur="500" fill="hold"/>
                                        <p:tgtEl>
                                          <p:spTgt spid="4">
                                            <p:graphicEl>
                                              <a:dgm id="{E286A48A-0634-4C71-8D48-5B684D265BB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E286A48A-0634-4C71-8D48-5B684D265BBF}"/>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E286A48A-0634-4C71-8D48-5B684D265BBF}"/>
                                            </p:graphicEl>
                                          </p:spTgt>
                                        </p:tgtEl>
                                      </p:cBhvr>
                                    </p:animEffect>
                                    <p:anim calcmode="lin" valueType="num">
                                      <p:cBhvr>
                                        <p:cTn id="42" dur="500" fill="hold"/>
                                        <p:tgtEl>
                                          <p:spTgt spid="4">
                                            <p:graphicEl>
                                              <a:dgm id="{E286A48A-0634-4C71-8D48-5B684D265BBF}"/>
                                            </p:graphicEl>
                                          </p:spTgt>
                                        </p:tgtEl>
                                        <p:attrNameLst>
                                          <p:attrName>ppt_x</p:attrName>
                                        </p:attrNameLst>
                                      </p:cBhvr>
                                      <p:tavLst>
                                        <p:tav tm="0">
                                          <p:val>
                                            <p:fltVal val="0.5"/>
                                          </p:val>
                                        </p:tav>
                                        <p:tav tm="100000">
                                          <p:val>
                                            <p:strVal val="#ppt_x"/>
                                          </p:val>
                                        </p:tav>
                                      </p:tavLst>
                                    </p:anim>
                                    <p:anim calcmode="lin" valueType="num">
                                      <p:cBhvr>
                                        <p:cTn id="43" dur="500" fill="hold"/>
                                        <p:tgtEl>
                                          <p:spTgt spid="4">
                                            <p:graphicEl>
                                              <a:dgm id="{E286A48A-0634-4C71-8D48-5B684D265BBF}"/>
                                            </p:graphicEl>
                                          </p:spTgt>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4">
                                            <p:graphicEl>
                                              <a:dgm id="{59E138C1-A5DA-4A7B-99E1-D5D635BEA7EB}"/>
                                            </p:graphicEl>
                                          </p:spTgt>
                                        </p:tgtEl>
                                        <p:attrNameLst>
                                          <p:attrName>style.visibility</p:attrName>
                                        </p:attrNameLst>
                                      </p:cBhvr>
                                      <p:to>
                                        <p:strVal val="visible"/>
                                      </p:to>
                                    </p:set>
                                    <p:anim calcmode="lin" valueType="num">
                                      <p:cBhvr>
                                        <p:cTn id="46" dur="500" fill="hold"/>
                                        <p:tgtEl>
                                          <p:spTgt spid="4">
                                            <p:graphicEl>
                                              <a:dgm id="{59E138C1-A5DA-4A7B-99E1-D5D635BEA7EB}"/>
                                            </p:graphicEl>
                                          </p:spTgt>
                                        </p:tgtEl>
                                        <p:attrNameLst>
                                          <p:attrName>ppt_w</p:attrName>
                                        </p:attrNameLst>
                                      </p:cBhvr>
                                      <p:tavLst>
                                        <p:tav tm="0">
                                          <p:val>
                                            <p:fltVal val="0"/>
                                          </p:val>
                                        </p:tav>
                                        <p:tav tm="100000">
                                          <p:val>
                                            <p:strVal val="#ppt_w"/>
                                          </p:val>
                                        </p:tav>
                                      </p:tavLst>
                                    </p:anim>
                                    <p:anim calcmode="lin" valueType="num">
                                      <p:cBhvr>
                                        <p:cTn id="47" dur="500" fill="hold"/>
                                        <p:tgtEl>
                                          <p:spTgt spid="4">
                                            <p:graphicEl>
                                              <a:dgm id="{59E138C1-A5DA-4A7B-99E1-D5D635BEA7EB}"/>
                                            </p:graphicEl>
                                          </p:spTgt>
                                        </p:tgtEl>
                                        <p:attrNameLst>
                                          <p:attrName>ppt_h</p:attrName>
                                        </p:attrNameLst>
                                      </p:cBhvr>
                                      <p:tavLst>
                                        <p:tav tm="0">
                                          <p:val>
                                            <p:fltVal val="0"/>
                                          </p:val>
                                        </p:tav>
                                        <p:tav tm="100000">
                                          <p:val>
                                            <p:strVal val="#ppt_h"/>
                                          </p:val>
                                        </p:tav>
                                      </p:tavLst>
                                    </p:anim>
                                    <p:animEffect transition="in" filter="fade">
                                      <p:cBhvr>
                                        <p:cTn id="48" dur="500"/>
                                        <p:tgtEl>
                                          <p:spTgt spid="4">
                                            <p:graphicEl>
                                              <a:dgm id="{59E138C1-A5DA-4A7B-99E1-D5D635BEA7EB}"/>
                                            </p:graphicEl>
                                          </p:spTgt>
                                        </p:tgtEl>
                                      </p:cBhvr>
                                    </p:animEffect>
                                    <p:anim calcmode="lin" valueType="num">
                                      <p:cBhvr>
                                        <p:cTn id="49" dur="500" fill="hold"/>
                                        <p:tgtEl>
                                          <p:spTgt spid="4">
                                            <p:graphicEl>
                                              <a:dgm id="{59E138C1-A5DA-4A7B-99E1-D5D635BEA7EB}"/>
                                            </p:graphicEl>
                                          </p:spTgt>
                                        </p:tgtEl>
                                        <p:attrNameLst>
                                          <p:attrName>ppt_x</p:attrName>
                                        </p:attrNameLst>
                                      </p:cBhvr>
                                      <p:tavLst>
                                        <p:tav tm="0">
                                          <p:val>
                                            <p:fltVal val="0.5"/>
                                          </p:val>
                                        </p:tav>
                                        <p:tav tm="100000">
                                          <p:val>
                                            <p:strVal val="#ppt_x"/>
                                          </p:val>
                                        </p:tav>
                                      </p:tavLst>
                                    </p:anim>
                                    <p:anim calcmode="lin" valueType="num">
                                      <p:cBhvr>
                                        <p:cTn id="50" dur="500" fill="hold"/>
                                        <p:tgtEl>
                                          <p:spTgt spid="4">
                                            <p:graphicEl>
                                              <a:dgm id="{59E138C1-A5DA-4A7B-99E1-D5D635BEA7EB}"/>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4">
                                            <p:graphicEl>
                                              <a:dgm id="{7E74DE47-F9D3-459C-B258-16D04376BEC8}"/>
                                            </p:graphicEl>
                                          </p:spTgt>
                                        </p:tgtEl>
                                        <p:attrNameLst>
                                          <p:attrName>style.visibility</p:attrName>
                                        </p:attrNameLst>
                                      </p:cBhvr>
                                      <p:to>
                                        <p:strVal val="visible"/>
                                      </p:to>
                                    </p:set>
                                    <p:anim calcmode="lin" valueType="num">
                                      <p:cBhvr>
                                        <p:cTn id="53" dur="500" fill="hold"/>
                                        <p:tgtEl>
                                          <p:spTgt spid="4">
                                            <p:graphicEl>
                                              <a:dgm id="{7E74DE47-F9D3-459C-B258-16D04376BEC8}"/>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7E74DE47-F9D3-459C-B258-16D04376BEC8}"/>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7E74DE47-F9D3-459C-B258-16D04376BEC8}"/>
                                            </p:graphicEl>
                                          </p:spTgt>
                                        </p:tgtEl>
                                      </p:cBhvr>
                                    </p:animEffect>
                                    <p:anim calcmode="lin" valueType="num">
                                      <p:cBhvr>
                                        <p:cTn id="56" dur="500" fill="hold"/>
                                        <p:tgtEl>
                                          <p:spTgt spid="4">
                                            <p:graphicEl>
                                              <a:dgm id="{7E74DE47-F9D3-459C-B258-16D04376BEC8}"/>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7E74DE47-F9D3-459C-B258-16D04376BEC8}"/>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4">
                                            <p:graphicEl>
                                              <a:dgm id="{E23CAB79-4B4D-44AF-9DB2-65352B6EBEFE}"/>
                                            </p:graphicEl>
                                          </p:spTgt>
                                        </p:tgtEl>
                                        <p:attrNameLst>
                                          <p:attrName>style.visibility</p:attrName>
                                        </p:attrNameLst>
                                      </p:cBhvr>
                                      <p:to>
                                        <p:strVal val="visible"/>
                                      </p:to>
                                    </p:set>
                                    <p:anim calcmode="lin" valueType="num">
                                      <p:cBhvr>
                                        <p:cTn id="62" dur="500" fill="hold"/>
                                        <p:tgtEl>
                                          <p:spTgt spid="4">
                                            <p:graphicEl>
                                              <a:dgm id="{E23CAB79-4B4D-44AF-9DB2-65352B6EBEFE}"/>
                                            </p:graphicEl>
                                          </p:spTgt>
                                        </p:tgtEl>
                                        <p:attrNameLst>
                                          <p:attrName>ppt_x</p:attrName>
                                        </p:attrNameLst>
                                      </p:cBhvr>
                                      <p:tavLst>
                                        <p:tav tm="0">
                                          <p:val>
                                            <p:strVal val="#ppt_x"/>
                                          </p:val>
                                        </p:tav>
                                        <p:tav tm="100000">
                                          <p:val>
                                            <p:strVal val="#ppt_x"/>
                                          </p:val>
                                        </p:tav>
                                      </p:tavLst>
                                    </p:anim>
                                    <p:anim calcmode="lin" valueType="num">
                                      <p:cBhvr>
                                        <p:cTn id="63" dur="500" fill="hold"/>
                                        <p:tgtEl>
                                          <p:spTgt spid="4">
                                            <p:graphicEl>
                                              <a:dgm id="{E23CAB79-4B4D-44AF-9DB2-65352B6EBEFE}"/>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4">
                                            <p:graphicEl>
                                              <a:dgm id="{E23CAB79-4B4D-44AF-9DB2-65352B6EBEFE}"/>
                                            </p:graphicEl>
                                          </p:spTgt>
                                        </p:tgtEl>
                                        <p:attrNameLst>
                                          <p:attrName>ppt_w</p:attrName>
                                        </p:attrNameLst>
                                      </p:cBhvr>
                                      <p:tavLst>
                                        <p:tav tm="0">
                                          <p:val>
                                            <p:strVal val="#ppt_w"/>
                                          </p:val>
                                        </p:tav>
                                        <p:tav tm="100000">
                                          <p:val>
                                            <p:strVal val="#ppt_w"/>
                                          </p:val>
                                        </p:tav>
                                      </p:tavLst>
                                    </p:anim>
                                    <p:anim calcmode="lin" valueType="num">
                                      <p:cBhvr>
                                        <p:cTn id="65" dur="500" fill="hold"/>
                                        <p:tgtEl>
                                          <p:spTgt spid="4">
                                            <p:graphicEl>
                                              <a:dgm id="{E23CAB79-4B4D-44AF-9DB2-65352B6EBEFE}"/>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4">
                                            <p:graphicEl>
                                              <a:dgm id="{EE2FC259-CBA0-4A97-B7B0-4B8AC6BC2531}"/>
                                            </p:graphicEl>
                                          </p:spTgt>
                                        </p:tgtEl>
                                        <p:attrNameLst>
                                          <p:attrName>style.visibility</p:attrName>
                                        </p:attrNameLst>
                                      </p:cBhvr>
                                      <p:to>
                                        <p:strVal val="visible"/>
                                      </p:to>
                                    </p:set>
                                    <p:anim calcmode="lin" valueType="num">
                                      <p:cBhvr>
                                        <p:cTn id="70" dur="500" fill="hold"/>
                                        <p:tgtEl>
                                          <p:spTgt spid="4">
                                            <p:graphicEl>
                                              <a:dgm id="{EE2FC259-CBA0-4A97-B7B0-4B8AC6BC2531}"/>
                                            </p:graphicEl>
                                          </p:spTgt>
                                        </p:tgtEl>
                                        <p:attrNameLst>
                                          <p:attrName>ppt_w</p:attrName>
                                        </p:attrNameLst>
                                      </p:cBhvr>
                                      <p:tavLst>
                                        <p:tav tm="0">
                                          <p:val>
                                            <p:fltVal val="0"/>
                                          </p:val>
                                        </p:tav>
                                        <p:tav tm="100000">
                                          <p:val>
                                            <p:strVal val="#ppt_w"/>
                                          </p:val>
                                        </p:tav>
                                      </p:tavLst>
                                    </p:anim>
                                    <p:anim calcmode="lin" valueType="num">
                                      <p:cBhvr>
                                        <p:cTn id="71" dur="500" fill="hold"/>
                                        <p:tgtEl>
                                          <p:spTgt spid="4">
                                            <p:graphicEl>
                                              <a:dgm id="{EE2FC259-CBA0-4A97-B7B0-4B8AC6BC2531}"/>
                                            </p:graphicEl>
                                          </p:spTgt>
                                        </p:tgtEl>
                                        <p:attrNameLst>
                                          <p:attrName>ppt_h</p:attrName>
                                        </p:attrNameLst>
                                      </p:cBhvr>
                                      <p:tavLst>
                                        <p:tav tm="0">
                                          <p:val>
                                            <p:fltVal val="0"/>
                                          </p:val>
                                        </p:tav>
                                        <p:tav tm="100000">
                                          <p:val>
                                            <p:strVal val="#ppt_h"/>
                                          </p:val>
                                        </p:tav>
                                      </p:tavLst>
                                    </p:anim>
                                    <p:animEffect transition="in" filter="fade">
                                      <p:cBhvr>
                                        <p:cTn id="72" dur="500"/>
                                        <p:tgtEl>
                                          <p:spTgt spid="4">
                                            <p:graphicEl>
                                              <a:dgm id="{EE2FC259-CBA0-4A97-B7B0-4B8AC6BC2531}"/>
                                            </p:graphicEl>
                                          </p:spTgt>
                                        </p:tgtEl>
                                      </p:cBhvr>
                                    </p:animEffect>
                                    <p:anim calcmode="lin" valueType="num">
                                      <p:cBhvr>
                                        <p:cTn id="73" dur="500" fill="hold"/>
                                        <p:tgtEl>
                                          <p:spTgt spid="4">
                                            <p:graphicEl>
                                              <a:dgm id="{EE2FC259-CBA0-4A97-B7B0-4B8AC6BC2531}"/>
                                            </p:graphicEl>
                                          </p:spTgt>
                                        </p:tgtEl>
                                        <p:attrNameLst>
                                          <p:attrName>ppt_x</p:attrName>
                                        </p:attrNameLst>
                                      </p:cBhvr>
                                      <p:tavLst>
                                        <p:tav tm="0">
                                          <p:val>
                                            <p:fltVal val="0.5"/>
                                          </p:val>
                                        </p:tav>
                                        <p:tav tm="100000">
                                          <p:val>
                                            <p:strVal val="#ppt_x"/>
                                          </p:val>
                                        </p:tav>
                                      </p:tavLst>
                                    </p:anim>
                                    <p:anim calcmode="lin" valueType="num">
                                      <p:cBhvr>
                                        <p:cTn id="74" dur="500" fill="hold"/>
                                        <p:tgtEl>
                                          <p:spTgt spid="4">
                                            <p:graphicEl>
                                              <a:dgm id="{EE2FC259-CBA0-4A97-B7B0-4B8AC6BC2531}"/>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4">
                                            <p:graphicEl>
                                              <a:dgm id="{7809D977-C9AB-4FD4-B2E9-B98316D525D8}"/>
                                            </p:graphicEl>
                                          </p:spTgt>
                                        </p:tgtEl>
                                        <p:attrNameLst>
                                          <p:attrName>style.visibility</p:attrName>
                                        </p:attrNameLst>
                                      </p:cBhvr>
                                      <p:to>
                                        <p:strVal val="visible"/>
                                      </p:to>
                                    </p:set>
                                    <p:anim calcmode="lin" valueType="num">
                                      <p:cBhvr>
                                        <p:cTn id="77" dur="500" fill="hold"/>
                                        <p:tgtEl>
                                          <p:spTgt spid="4">
                                            <p:graphicEl>
                                              <a:dgm id="{7809D977-C9AB-4FD4-B2E9-B98316D525D8}"/>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7809D977-C9AB-4FD4-B2E9-B98316D525D8}"/>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7809D977-C9AB-4FD4-B2E9-B98316D525D8}"/>
                                            </p:graphicEl>
                                          </p:spTgt>
                                        </p:tgtEl>
                                      </p:cBhvr>
                                    </p:animEffect>
                                    <p:anim calcmode="lin" valueType="num">
                                      <p:cBhvr>
                                        <p:cTn id="80" dur="500" fill="hold"/>
                                        <p:tgtEl>
                                          <p:spTgt spid="4">
                                            <p:graphicEl>
                                              <a:dgm id="{7809D977-C9AB-4FD4-B2E9-B98316D525D8}"/>
                                            </p:graphicEl>
                                          </p:spTgt>
                                        </p:tgtEl>
                                        <p:attrNameLst>
                                          <p:attrName>ppt_x</p:attrName>
                                        </p:attrNameLst>
                                      </p:cBhvr>
                                      <p:tavLst>
                                        <p:tav tm="0">
                                          <p:val>
                                            <p:fltVal val="0.5"/>
                                          </p:val>
                                        </p:tav>
                                        <p:tav tm="100000">
                                          <p:val>
                                            <p:strVal val="#ppt_x"/>
                                          </p:val>
                                        </p:tav>
                                      </p:tavLst>
                                    </p:anim>
                                    <p:anim calcmode="lin" valueType="num">
                                      <p:cBhvr>
                                        <p:cTn id="81" dur="500" fill="hold"/>
                                        <p:tgtEl>
                                          <p:spTgt spid="4">
                                            <p:graphicEl>
                                              <a:dgm id="{7809D977-C9AB-4FD4-B2E9-B98316D525D8}"/>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4">
                                            <p:graphicEl>
                                              <a:dgm id="{CCB867B3-E157-4C84-B87D-B82D0C26119C}"/>
                                            </p:graphicEl>
                                          </p:spTgt>
                                        </p:tgtEl>
                                        <p:attrNameLst>
                                          <p:attrName>style.visibility</p:attrName>
                                        </p:attrNameLst>
                                      </p:cBhvr>
                                      <p:to>
                                        <p:strVal val="visible"/>
                                      </p:to>
                                    </p:set>
                                    <p:anim calcmode="lin" valueType="num">
                                      <p:cBhvr>
                                        <p:cTn id="84" dur="500" fill="hold"/>
                                        <p:tgtEl>
                                          <p:spTgt spid="4">
                                            <p:graphicEl>
                                              <a:dgm id="{CCB867B3-E157-4C84-B87D-B82D0C26119C}"/>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CCB867B3-E157-4C84-B87D-B82D0C26119C}"/>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CCB867B3-E157-4C84-B87D-B82D0C26119C}"/>
                                            </p:graphicEl>
                                          </p:spTgt>
                                        </p:tgtEl>
                                      </p:cBhvr>
                                    </p:animEffect>
                                    <p:anim calcmode="lin" valueType="num">
                                      <p:cBhvr>
                                        <p:cTn id="87" dur="500" fill="hold"/>
                                        <p:tgtEl>
                                          <p:spTgt spid="4">
                                            <p:graphicEl>
                                              <a:dgm id="{CCB867B3-E157-4C84-B87D-B82D0C26119C}"/>
                                            </p:graphicEl>
                                          </p:spTgt>
                                        </p:tgtEl>
                                        <p:attrNameLst>
                                          <p:attrName>ppt_x</p:attrName>
                                        </p:attrNameLst>
                                      </p:cBhvr>
                                      <p:tavLst>
                                        <p:tav tm="0">
                                          <p:val>
                                            <p:fltVal val="0.5"/>
                                          </p:val>
                                        </p:tav>
                                        <p:tav tm="100000">
                                          <p:val>
                                            <p:strVal val="#ppt_x"/>
                                          </p:val>
                                        </p:tav>
                                      </p:tavLst>
                                    </p:anim>
                                    <p:anim calcmode="lin" valueType="num">
                                      <p:cBhvr>
                                        <p:cTn id="88" dur="500" fill="hold"/>
                                        <p:tgtEl>
                                          <p:spTgt spid="4">
                                            <p:graphicEl>
                                              <a:dgm id="{CCB867B3-E157-4C84-B87D-B82D0C26119C}"/>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1" fill="hold" grpId="0" nodeType="clickEffect">
                                  <p:stCondLst>
                                    <p:cond delay="0"/>
                                  </p:stCondLst>
                                  <p:childTnLst>
                                    <p:set>
                                      <p:cBhvr>
                                        <p:cTn id="92" dur="1" fill="hold">
                                          <p:stCondLst>
                                            <p:cond delay="0"/>
                                          </p:stCondLst>
                                        </p:cTn>
                                        <p:tgtEl>
                                          <p:spTgt spid="4">
                                            <p:graphicEl>
                                              <a:dgm id="{AFCD7FA6-0397-43E3-B4B2-04143E9BF409}"/>
                                            </p:graphicEl>
                                          </p:spTgt>
                                        </p:tgtEl>
                                        <p:attrNameLst>
                                          <p:attrName>style.visibility</p:attrName>
                                        </p:attrNameLst>
                                      </p:cBhvr>
                                      <p:to>
                                        <p:strVal val="visible"/>
                                      </p:to>
                                    </p:set>
                                    <p:anim calcmode="lin" valueType="num">
                                      <p:cBhvr>
                                        <p:cTn id="93" dur="500" fill="hold"/>
                                        <p:tgtEl>
                                          <p:spTgt spid="4">
                                            <p:graphicEl>
                                              <a:dgm id="{AFCD7FA6-0397-43E3-B4B2-04143E9BF40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AFCD7FA6-0397-43E3-B4B2-04143E9BF40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AFCD7FA6-0397-43E3-B4B2-04143E9BF40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AFCD7FA6-0397-43E3-B4B2-04143E9BF409}"/>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4" grpId="0" uiExpand="1">
        <p:bldSub>
          <a:bldDgm bld="one"/>
        </p:bldSub>
      </p:bldGraphic>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5" name="Conector recto 14">
            <a:extLst>
              <a:ext uri="{FF2B5EF4-FFF2-40B4-BE49-F238E27FC236}">
                <a16:creationId xmlns:a16="http://schemas.microsoft.com/office/drawing/2014/main" id="{B5C5A796-4124-CB9C-EABA-3F93AFB245E9}"/>
              </a:ext>
            </a:extLst>
          </p:cNvPr>
          <p:cNvCxnSpPr>
            <a:cxnSpLocks noGrp="1" noRot="1" noMove="1" noResize="1" noEditPoints="1" noAdjustHandles="1" noChangeArrowheads="1" noChangeShapeType="1"/>
          </p:cNvCxnSpPr>
          <p:nvPr/>
        </p:nvCxnSpPr>
        <p:spPr>
          <a:xfrm>
            <a:off x="-1" y="1001732"/>
            <a:ext cx="12192001" cy="0"/>
          </a:xfrm>
          <a:prstGeom prst="line">
            <a:avLst/>
          </a:prstGeom>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348A5FA9-C70F-B9BE-F3BD-54A108991420}"/>
              </a:ext>
            </a:extLst>
          </p:cNvPr>
          <p:cNvSpPr txBox="1"/>
          <p:nvPr/>
        </p:nvSpPr>
        <p:spPr>
          <a:xfrm>
            <a:off x="0" y="0"/>
            <a:ext cx="12191999" cy="769441"/>
          </a:xfrm>
          <a:prstGeom prst="rect">
            <a:avLst/>
          </a:prstGeom>
          <a:noFill/>
        </p:spPr>
        <p:txBody>
          <a:bodyPr wrap="square">
            <a:spAutoFit/>
          </a:bodyPr>
          <a:lstStyle/>
          <a:p>
            <a:pPr algn="ctr"/>
            <a:r>
              <a:rPr lang="es-ES"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CONTROVERSIA SOBRE EL SÁBADO</a:t>
            </a:r>
          </a:p>
        </p:txBody>
      </p:sp>
      <p:sp>
        <p:nvSpPr>
          <p:cNvPr id="5" name="CuadroTexto 4">
            <a:extLst>
              <a:ext uri="{FF2B5EF4-FFF2-40B4-BE49-F238E27FC236}">
                <a16:creationId xmlns:a16="http://schemas.microsoft.com/office/drawing/2014/main" id="{108E0D82-BEBF-D756-47AA-155F41DC2FBC}"/>
              </a:ext>
            </a:extLst>
          </p:cNvPr>
          <p:cNvSpPr txBox="1"/>
          <p:nvPr/>
        </p:nvSpPr>
        <p:spPr>
          <a:xfrm>
            <a:off x="-1" y="603825"/>
            <a:ext cx="12191999" cy="369332"/>
          </a:xfrm>
          <a:prstGeom prst="rect">
            <a:avLst/>
          </a:prstGeom>
          <a:noFill/>
        </p:spPr>
        <p:txBody>
          <a:bodyPr wrap="square">
            <a:spAutoFit/>
          </a:bodyPr>
          <a:lstStyle/>
          <a:p>
            <a:pPr algn="ctr"/>
            <a:r>
              <a:rPr lang="es-ES" b="1" dirty="0">
                <a:solidFill>
                  <a:schemeClr val="accent6">
                    <a:lumMod val="75000"/>
                  </a:schemeClr>
                </a:solidFill>
                <a:latin typeface="Comic Sans MS" panose="030F0702030302020204" pitchFamily="66" charset="0"/>
              </a:rPr>
              <a:t>“Entonces los fariseos le decían: Mira, ¿por qué hacen en sábado lo que no es lícito?” </a:t>
            </a:r>
            <a:r>
              <a:rPr lang="es-ES" sz="1400" b="1" dirty="0">
                <a:solidFill>
                  <a:schemeClr val="accent6">
                    <a:lumMod val="75000"/>
                  </a:schemeClr>
                </a:solidFill>
                <a:latin typeface="Comic Sans MS" panose="030F0702030302020204" pitchFamily="66" charset="0"/>
              </a:rPr>
              <a:t>(Marcos 2:24)</a:t>
            </a:r>
          </a:p>
        </p:txBody>
      </p:sp>
      <p:sp>
        <p:nvSpPr>
          <p:cNvPr id="6" name="CuadroTexto 5">
            <a:extLst>
              <a:ext uri="{FF2B5EF4-FFF2-40B4-BE49-F238E27FC236}">
                <a16:creationId xmlns:a16="http://schemas.microsoft.com/office/drawing/2014/main" id="{D0FA8F8F-C569-3CC0-5DB8-AADEF1D0E6DF}"/>
              </a:ext>
            </a:extLst>
          </p:cNvPr>
          <p:cNvSpPr txBox="1"/>
          <p:nvPr/>
        </p:nvSpPr>
        <p:spPr>
          <a:xfrm>
            <a:off x="285750" y="1063109"/>
            <a:ext cx="6838950" cy="707886"/>
          </a:xfrm>
          <a:prstGeom prst="rect">
            <a:avLst/>
          </a:prstGeom>
          <a:noFill/>
        </p:spPr>
        <p:txBody>
          <a:bodyPr wrap="square" rtlCol="0">
            <a:spAutoFit/>
          </a:bodyPr>
          <a:lstStyle/>
          <a:p>
            <a:pPr>
              <a:spcBef>
                <a:spcPts val="600"/>
              </a:spcBef>
            </a:pPr>
            <a:r>
              <a:rPr lang="es-ES" sz="2000" b="1" dirty="0"/>
              <a:t>Los fariseos enseñaban 39 formas de trabajo que transgredían el descanso sabático ordenado por Dios.</a:t>
            </a:r>
          </a:p>
        </p:txBody>
      </p:sp>
      <p:sp>
        <p:nvSpPr>
          <p:cNvPr id="4" name="CuadroTexto 3">
            <a:extLst>
              <a:ext uri="{FF2B5EF4-FFF2-40B4-BE49-F238E27FC236}">
                <a16:creationId xmlns:a16="http://schemas.microsoft.com/office/drawing/2014/main" id="{09BFB626-B5E8-FF93-CA1E-66EEA5428752}"/>
              </a:ext>
            </a:extLst>
          </p:cNvPr>
          <p:cNvSpPr txBox="1"/>
          <p:nvPr/>
        </p:nvSpPr>
        <p:spPr>
          <a:xfrm>
            <a:off x="5572123" y="3764846"/>
            <a:ext cx="6619875" cy="1015663"/>
          </a:xfrm>
          <a:prstGeom prst="rect">
            <a:avLst/>
          </a:prstGeom>
          <a:noFill/>
        </p:spPr>
        <p:txBody>
          <a:bodyPr wrap="square">
            <a:spAutoFit/>
          </a:bodyPr>
          <a:lstStyle/>
          <a:p>
            <a:pPr>
              <a:spcBef>
                <a:spcPts val="600"/>
              </a:spcBef>
            </a:pPr>
            <a:r>
              <a:rPr lang="es-ES" sz="2000" b="1" dirty="0"/>
              <a:t>Más tarde, Jesús realizó un “trabajo” no incluido entre los 39, pero que fue considerado igualmente una transgresión del sábado: sanar (Mr. 3:1-3).</a:t>
            </a:r>
          </a:p>
        </p:txBody>
      </p:sp>
      <p:pic>
        <p:nvPicPr>
          <p:cNvPr id="8" name="Imagen 7">
            <a:extLst>
              <a:ext uri="{FF2B5EF4-FFF2-40B4-BE49-F238E27FC236}">
                <a16:creationId xmlns:a16="http://schemas.microsoft.com/office/drawing/2014/main" id="{DEED0E34-6743-F000-B7DB-DEF7EC3BFC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1925" y="3880545"/>
            <a:ext cx="5150983" cy="2837755"/>
          </a:xfrm>
          <a:prstGeom prst="rect">
            <a:avLst/>
          </a:prstGeom>
          <a:ln>
            <a:noFill/>
          </a:ln>
          <a:effectLst>
            <a:outerShdw blurRad="190500" algn="tl" rotWithShape="0">
              <a:srgbClr val="000000">
                <a:alpha val="70000"/>
              </a:srgbClr>
            </a:outerShdw>
          </a:effectLst>
        </p:spPr>
      </p:pic>
      <p:pic>
        <p:nvPicPr>
          <p:cNvPr id="12" name="Imagen 11" descr="Un grupo de personas en medio de campo&#10;&#10;Descripción generada automáticamente con confianza media">
            <a:extLst>
              <a:ext uri="{FF2B5EF4-FFF2-40B4-BE49-F238E27FC236}">
                <a16:creationId xmlns:a16="http://schemas.microsoft.com/office/drawing/2014/main" id="{40A19D22-16EF-09B6-6E8F-F7CFC319073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24700" y="1117637"/>
            <a:ext cx="4905375" cy="2616163"/>
          </a:xfrm>
          <a:prstGeom prst="rect">
            <a:avLst/>
          </a:prstGeom>
          <a:ln>
            <a:noFill/>
          </a:ln>
          <a:effectLst>
            <a:outerShdw blurRad="190500" algn="tl" rotWithShape="0">
              <a:srgbClr val="000000">
                <a:alpha val="70000"/>
              </a:srgbClr>
            </a:outerShdw>
          </a:effectLst>
        </p:spPr>
      </p:pic>
      <p:pic>
        <p:nvPicPr>
          <p:cNvPr id="10" name="Imagen 9" descr="Dibujo de una persona&#10;&#10;Descripción generada automáticamente con confianza baja">
            <a:extLst>
              <a:ext uri="{FF2B5EF4-FFF2-40B4-BE49-F238E27FC236}">
                <a16:creationId xmlns:a16="http://schemas.microsoft.com/office/drawing/2014/main" id="{4336D8D5-5E63-DD82-90D4-D5C36681E1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8875" y="1144443"/>
            <a:ext cx="1905000" cy="107156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AD1867-3EB5-1CAE-D6BE-C34E5D4D4EDD}"/>
              </a:ext>
            </a:extLst>
          </p:cNvPr>
          <p:cNvSpPr txBox="1"/>
          <p:nvPr/>
        </p:nvSpPr>
        <p:spPr>
          <a:xfrm>
            <a:off x="285749" y="2771269"/>
            <a:ext cx="6838950" cy="1015663"/>
          </a:xfrm>
          <a:prstGeom prst="rect">
            <a:avLst/>
          </a:prstGeom>
          <a:noFill/>
        </p:spPr>
        <p:txBody>
          <a:bodyPr wrap="square">
            <a:spAutoFit/>
          </a:bodyPr>
          <a:lstStyle/>
          <a:p>
            <a:pPr>
              <a:spcBef>
                <a:spcPts val="600"/>
              </a:spcBef>
            </a:pPr>
            <a:r>
              <a:rPr lang="es-ES" sz="2000" b="1" dirty="0"/>
              <a:t>Respuesta de Jesús: ¿No recordáis que David, cuando tuvo hambre, comió del pan de la proposición, del que solo podían comer los sacerdotes? (Mr. 2:25-26).</a:t>
            </a:r>
          </a:p>
        </p:txBody>
      </p:sp>
      <p:sp>
        <p:nvSpPr>
          <p:cNvPr id="11" name="CuadroTexto 10">
            <a:extLst>
              <a:ext uri="{FF2B5EF4-FFF2-40B4-BE49-F238E27FC236}">
                <a16:creationId xmlns:a16="http://schemas.microsoft.com/office/drawing/2014/main" id="{2C72063D-1585-C0EF-7E06-C52EACFB9420}"/>
              </a:ext>
            </a:extLst>
          </p:cNvPr>
          <p:cNvSpPr txBox="1"/>
          <p:nvPr/>
        </p:nvSpPr>
        <p:spPr>
          <a:xfrm>
            <a:off x="285748" y="1750843"/>
            <a:ext cx="6838950" cy="1015663"/>
          </a:xfrm>
          <a:prstGeom prst="rect">
            <a:avLst/>
          </a:prstGeom>
          <a:noFill/>
        </p:spPr>
        <p:txBody>
          <a:bodyPr wrap="square">
            <a:spAutoFit/>
          </a:bodyPr>
          <a:lstStyle/>
          <a:p>
            <a:pPr>
              <a:spcBef>
                <a:spcPts val="600"/>
              </a:spcBef>
            </a:pPr>
            <a:r>
              <a:rPr lang="es-ES" sz="2000" b="1" dirty="0"/>
              <a:t>Al tomar el grano y quitar su cáscara para comerlo, los discípulos realizaban tres trabajos prohibidos en sábado: cosechar; trillar; y aventar. (Mr. 2:23-24; Mt. 12:1-2).</a:t>
            </a:r>
          </a:p>
        </p:txBody>
      </p:sp>
      <p:sp>
        <p:nvSpPr>
          <p:cNvPr id="14" name="CuadroTexto 13">
            <a:extLst>
              <a:ext uri="{FF2B5EF4-FFF2-40B4-BE49-F238E27FC236}">
                <a16:creationId xmlns:a16="http://schemas.microsoft.com/office/drawing/2014/main" id="{A04210C4-D18C-86CD-BF3E-DE517B106A60}"/>
              </a:ext>
            </a:extLst>
          </p:cNvPr>
          <p:cNvSpPr txBox="1"/>
          <p:nvPr/>
        </p:nvSpPr>
        <p:spPr>
          <a:xfrm>
            <a:off x="5572123" y="6165503"/>
            <a:ext cx="6619874" cy="707886"/>
          </a:xfrm>
          <a:prstGeom prst="rect">
            <a:avLst/>
          </a:prstGeom>
          <a:noFill/>
        </p:spPr>
        <p:txBody>
          <a:bodyPr wrap="square">
            <a:spAutoFit/>
          </a:bodyPr>
          <a:lstStyle/>
          <a:p>
            <a:pPr>
              <a:spcBef>
                <a:spcPts val="600"/>
              </a:spcBef>
            </a:pPr>
            <a:r>
              <a:rPr lang="es-ES" sz="2000" b="1" dirty="0"/>
              <a:t>Curiosamente, los celosos guardadores del sábado maquinaban un asesinato (Mr. 3:6).</a:t>
            </a:r>
          </a:p>
        </p:txBody>
      </p:sp>
      <p:sp>
        <p:nvSpPr>
          <p:cNvPr id="17" name="CuadroTexto 16">
            <a:extLst>
              <a:ext uri="{FF2B5EF4-FFF2-40B4-BE49-F238E27FC236}">
                <a16:creationId xmlns:a16="http://schemas.microsoft.com/office/drawing/2014/main" id="{84052DB2-720B-EF8D-F5E5-54D4FD363F8D}"/>
              </a:ext>
            </a:extLst>
          </p:cNvPr>
          <p:cNvSpPr txBox="1"/>
          <p:nvPr/>
        </p:nvSpPr>
        <p:spPr>
          <a:xfrm>
            <a:off x="5572123" y="5473006"/>
            <a:ext cx="6619874" cy="707886"/>
          </a:xfrm>
          <a:prstGeom prst="rect">
            <a:avLst/>
          </a:prstGeom>
          <a:noFill/>
        </p:spPr>
        <p:txBody>
          <a:bodyPr wrap="square">
            <a:spAutoFit/>
          </a:bodyPr>
          <a:lstStyle/>
          <a:p>
            <a:pPr>
              <a:spcBef>
                <a:spcPts val="600"/>
              </a:spcBef>
            </a:pPr>
            <a:r>
              <a:rPr lang="es-ES" sz="2000" b="1" dirty="0"/>
              <a:t>En definitiva, Jesús es el Señor del sábado, y nos lo dio a nosotros para nuestro bien (Mr. 2:27-28).</a:t>
            </a:r>
          </a:p>
        </p:txBody>
      </p:sp>
      <p:sp>
        <p:nvSpPr>
          <p:cNvPr id="19" name="CuadroTexto 18">
            <a:extLst>
              <a:ext uri="{FF2B5EF4-FFF2-40B4-BE49-F238E27FC236}">
                <a16:creationId xmlns:a16="http://schemas.microsoft.com/office/drawing/2014/main" id="{9579AC98-B61B-2FB3-CBE9-E48C813E0062}"/>
              </a:ext>
            </a:extLst>
          </p:cNvPr>
          <p:cNvSpPr txBox="1"/>
          <p:nvPr/>
        </p:nvSpPr>
        <p:spPr>
          <a:xfrm>
            <a:off x="5572122" y="4765804"/>
            <a:ext cx="6619873" cy="707886"/>
          </a:xfrm>
          <a:prstGeom prst="rect">
            <a:avLst/>
          </a:prstGeom>
          <a:noFill/>
        </p:spPr>
        <p:txBody>
          <a:bodyPr wrap="square">
            <a:spAutoFit/>
          </a:bodyPr>
          <a:lstStyle/>
          <a:p>
            <a:pPr>
              <a:spcBef>
                <a:spcPts val="600"/>
              </a:spcBef>
            </a:pPr>
            <a:r>
              <a:rPr lang="es-ES" sz="2000" b="1" dirty="0"/>
              <a:t>Respuesta de Jesús: “¿Es lícito en sábado hacer bien, o hacer mal; salvar una vida, o matar?” (Mr. 3:4).</a:t>
            </a:r>
          </a:p>
        </p:txBody>
      </p:sp>
    </p:spTree>
    <p:extLst>
      <p:ext uri="{BB962C8B-B14F-4D97-AF65-F5344CB8AC3E}">
        <p14:creationId xmlns:p14="http://schemas.microsoft.com/office/powerpoint/2010/main" val="72413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ppt_w</p:attrName>
                                        </p:attrNameLst>
                                      </p:cBhvr>
                                      <p:tavLst>
                                        <p:tav tm="0" fmla="#ppt_w*sin(2.5*pi*$)">
                                          <p:val>
                                            <p:fltVal val="0"/>
                                          </p:val>
                                        </p:tav>
                                        <p:tav tm="100000">
                                          <p:val>
                                            <p:fltVal val="1"/>
                                          </p:val>
                                        </p:tav>
                                      </p:tavLst>
                                    </p:anim>
                                    <p:anim calcmode="lin" valueType="num">
                                      <p:cBhvr>
                                        <p:cTn id="41" dur="500" fill="hold"/>
                                        <p:tgtEl>
                                          <p:spTgt spid="12"/>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0"/>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800" decel="100000"/>
                                        <p:tgtEl>
                                          <p:spTgt spid="8"/>
                                        </p:tgtEl>
                                      </p:cBhvr>
                                    </p:animEffect>
                                    <p:anim calcmode="lin" valueType="num">
                                      <p:cBhvr>
                                        <p:cTn id="67" dur="800" decel="100000" fill="hold"/>
                                        <p:tgtEl>
                                          <p:spTgt spid="8"/>
                                        </p:tgtEl>
                                        <p:attrNameLst>
                                          <p:attrName>style.rotation</p:attrName>
                                        </p:attrNameLst>
                                      </p:cBhvr>
                                      <p:tavLst>
                                        <p:tav tm="0">
                                          <p:val>
                                            <p:fltVal val="-90"/>
                                          </p:val>
                                        </p:tav>
                                        <p:tav tm="100000">
                                          <p:val>
                                            <p:fltVal val="0"/>
                                          </p:val>
                                        </p:tav>
                                      </p:tavLst>
                                    </p:anim>
                                    <p:anim calcmode="lin" valueType="num">
                                      <p:cBhvr>
                                        <p:cTn id="68" dur="800" decel="100000" fill="hold"/>
                                        <p:tgtEl>
                                          <p:spTgt spid="8"/>
                                        </p:tgtEl>
                                        <p:attrNameLst>
                                          <p:attrName>ppt_x</p:attrName>
                                        </p:attrNameLst>
                                      </p:cBhvr>
                                      <p:tavLst>
                                        <p:tav tm="0">
                                          <p:val>
                                            <p:strVal val="#ppt_x+0.4"/>
                                          </p:val>
                                        </p:tav>
                                        <p:tav tm="100000">
                                          <p:val>
                                            <p:strVal val="#ppt_x-0.05"/>
                                          </p:val>
                                        </p:tav>
                                      </p:tavLst>
                                    </p:anim>
                                    <p:anim calcmode="lin" valueType="num">
                                      <p:cBhvr>
                                        <p:cTn id="69" dur="800" decel="100000" fill="hold"/>
                                        <p:tgtEl>
                                          <p:spTgt spid="8"/>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left)">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left)">
                                      <p:cBhvr>
                                        <p:cTn id="9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7" grpId="0"/>
      <p:bldP spid="11" grpId="0"/>
      <p:bldP spid="14"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9E340B-8A84-0E12-E9C6-340547065984}"/>
              </a:ext>
            </a:extLst>
          </p:cNvPr>
          <p:cNvSpPr txBox="1"/>
          <p:nvPr/>
        </p:nvSpPr>
        <p:spPr>
          <a:xfrm>
            <a:off x="538163" y="2136338"/>
            <a:ext cx="8639175" cy="258532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dirty="0">
                <a:ln/>
                <a:solidFill>
                  <a:srgbClr val="9E2909"/>
                </a:solidFill>
              </a:rPr>
              <a:t>PREGUNTAS CONTROVERTIDAS ACERCA DE JESÚS</a:t>
            </a:r>
          </a:p>
        </p:txBody>
      </p:sp>
    </p:spTree>
    <p:extLst>
      <p:ext uri="{BB962C8B-B14F-4D97-AF65-F5344CB8AC3E}">
        <p14:creationId xmlns:p14="http://schemas.microsoft.com/office/powerpoint/2010/main" val="1551328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5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829AB557-C78F-1EEF-C809-7FD1346A698C}"/>
              </a:ext>
            </a:extLst>
          </p:cNvPr>
          <p:cNvSpPr>
            <a:spLocks noGrp="1" noRot="1" noMove="1" noResize="1" noEditPoints="1" noAdjustHandles="1" noChangeArrowheads="1" noChangeShapeType="1"/>
          </p:cNvSpPr>
          <p:nvPr/>
        </p:nvSpPr>
        <p:spPr>
          <a:xfrm>
            <a:off x="0" y="0"/>
            <a:ext cx="12191999" cy="1329420"/>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E2D963-34FE-721A-F214-1A0A8254DAAE}"/>
              </a:ext>
            </a:extLst>
          </p:cNvPr>
          <p:cNvSpPr txBox="1"/>
          <p:nvPr/>
        </p:nvSpPr>
        <p:spPr>
          <a:xfrm>
            <a:off x="0" y="0"/>
            <a:ext cx="12191999" cy="769441"/>
          </a:xfrm>
          <a:prstGeom prst="rect">
            <a:avLst/>
          </a:prstGeom>
          <a:noFill/>
        </p:spPr>
        <p:txBody>
          <a:bodyPr wrap="square">
            <a:spAutoFit/>
          </a:bodyPr>
          <a:lstStyle/>
          <a:p>
            <a:pPr algn="ctr"/>
            <a:r>
              <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chemeClr val="accent2">
                      <a:lumMod val="50000"/>
                    </a:schemeClr>
                  </a:glow>
                  <a:innerShdw blurRad="177800">
                    <a:schemeClr val="accent3">
                      <a:lumMod val="50000"/>
                    </a:schemeClr>
                  </a:innerShdw>
                </a:effectLst>
              </a:rPr>
              <a:t>¿CON QUÉ PODER HACE MILAGROS?</a:t>
            </a:r>
          </a:p>
        </p:txBody>
      </p:sp>
      <p:sp>
        <p:nvSpPr>
          <p:cNvPr id="5" name="CuadroTexto 4">
            <a:extLst>
              <a:ext uri="{FF2B5EF4-FFF2-40B4-BE49-F238E27FC236}">
                <a16:creationId xmlns:a16="http://schemas.microsoft.com/office/drawing/2014/main" id="{85054D82-87F7-7B44-A42E-8E5E617330D0}"/>
              </a:ext>
            </a:extLst>
          </p:cNvPr>
          <p:cNvSpPr txBox="1"/>
          <p:nvPr/>
        </p:nvSpPr>
        <p:spPr>
          <a:xfrm>
            <a:off x="1152523" y="676572"/>
            <a:ext cx="9886951" cy="646331"/>
          </a:xfrm>
          <a:prstGeom prst="rect">
            <a:avLst/>
          </a:prstGeom>
          <a:noFill/>
        </p:spPr>
        <p:txBody>
          <a:bodyPr wrap="square">
            <a:spAutoFit/>
          </a:bodyPr>
          <a:lstStyle/>
          <a:p>
            <a:pPr algn="ctr"/>
            <a:r>
              <a:rPr lang="es-E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“Pero los escribas que habían venido de Jerusalén decían que tenía a </a:t>
            </a:r>
            <a:r>
              <a:rPr lang="es-ES" b="1" dirty="0" err="1">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Beelzebú</a:t>
            </a:r>
            <a:r>
              <a:rPr lang="es-E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y que por el príncipe de los demonios echaba fuera los demonios” </a:t>
            </a:r>
            <a:r>
              <a:rPr lang="es-ES" sz="1400"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(Marcos 3:22)</a:t>
            </a:r>
            <a:endParaRPr lang="es-E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BF6E2B4C-B773-429A-C3DF-F39358CBFE83}"/>
              </a:ext>
            </a:extLst>
          </p:cNvPr>
          <p:cNvSpPr txBox="1"/>
          <p:nvPr/>
        </p:nvSpPr>
        <p:spPr>
          <a:xfrm>
            <a:off x="238124" y="1446013"/>
            <a:ext cx="8153401" cy="1631216"/>
          </a:xfrm>
          <a:prstGeom prst="rect">
            <a:avLst/>
          </a:prstGeom>
          <a:noFill/>
        </p:spPr>
        <p:txBody>
          <a:bodyPr wrap="square" rtlCol="0">
            <a:spAutoFit/>
          </a:bodyPr>
          <a:lstStyle/>
          <a:p>
            <a:pPr>
              <a:spcBef>
                <a:spcPts val="600"/>
              </a:spcBef>
            </a:pPr>
            <a:r>
              <a:rPr lang="es-ES" sz="2000" b="1" dirty="0"/>
              <a:t>Marcos comienza un relato sobre la familia de Jesús, pero lo interrumpe para narrar una controversia con los fariseos. Posteriormente, retomará la primera historia. Este patrón es usado por Marcos en diversas ocasiones para unir dos historias similares, destacando la central como la más importante.</a:t>
            </a:r>
          </a:p>
        </p:txBody>
      </p:sp>
      <p:grpSp>
        <p:nvGrpSpPr>
          <p:cNvPr id="8" name="Grupo 7">
            <a:extLst>
              <a:ext uri="{FF2B5EF4-FFF2-40B4-BE49-F238E27FC236}">
                <a16:creationId xmlns:a16="http://schemas.microsoft.com/office/drawing/2014/main" id="{8A048326-C0A1-1A66-8E87-10A055D26992}"/>
              </a:ext>
            </a:extLst>
          </p:cNvPr>
          <p:cNvGrpSpPr/>
          <p:nvPr/>
        </p:nvGrpSpPr>
        <p:grpSpPr>
          <a:xfrm>
            <a:off x="9163051" y="1446013"/>
            <a:ext cx="2238375" cy="904875"/>
            <a:chOff x="7534275" y="1600200"/>
            <a:chExt cx="2238375" cy="904875"/>
          </a:xfrm>
        </p:grpSpPr>
        <p:sp>
          <p:nvSpPr>
            <p:cNvPr id="4" name="Rectángulo: esquina doblada 3">
              <a:extLst>
                <a:ext uri="{FF2B5EF4-FFF2-40B4-BE49-F238E27FC236}">
                  <a16:creationId xmlns:a16="http://schemas.microsoft.com/office/drawing/2014/main" id="{A82507DE-F67D-6ECC-6B0A-C254950DDA07}"/>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algn="ctr"/>
              <a:r>
                <a:rPr lang="es-ES" sz="2000" b="1" dirty="0">
                  <a:effectLst>
                    <a:outerShdw blurRad="38100" dist="38100" dir="2700000" algn="tl">
                      <a:srgbClr val="000000">
                        <a:alpha val="43137"/>
                      </a:srgbClr>
                    </a:outerShdw>
                  </a:effectLst>
                </a:rPr>
                <a:t>La familia de Jesús le busca</a:t>
              </a:r>
            </a:p>
          </p:txBody>
        </p:sp>
        <p:sp>
          <p:nvSpPr>
            <p:cNvPr id="7" name="Rectángulo 6">
              <a:extLst>
                <a:ext uri="{FF2B5EF4-FFF2-40B4-BE49-F238E27FC236}">
                  <a16:creationId xmlns:a16="http://schemas.microsoft.com/office/drawing/2014/main" id="{05150E97-F75B-5C55-7D1A-51740BD51B48}"/>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Marcos 3:20-21</a:t>
              </a:r>
            </a:p>
          </p:txBody>
        </p:sp>
      </p:grpSp>
      <p:grpSp>
        <p:nvGrpSpPr>
          <p:cNvPr id="9" name="Grupo 8">
            <a:extLst>
              <a:ext uri="{FF2B5EF4-FFF2-40B4-BE49-F238E27FC236}">
                <a16:creationId xmlns:a16="http://schemas.microsoft.com/office/drawing/2014/main" id="{35C84B36-248D-7335-6429-8326C1D2FA3E}"/>
              </a:ext>
            </a:extLst>
          </p:cNvPr>
          <p:cNvGrpSpPr/>
          <p:nvPr/>
        </p:nvGrpSpPr>
        <p:grpSpPr>
          <a:xfrm>
            <a:off x="8610601" y="2426969"/>
            <a:ext cx="3343275" cy="728930"/>
            <a:chOff x="7534275" y="1600200"/>
            <a:chExt cx="2238375" cy="904875"/>
          </a:xfrm>
        </p:grpSpPr>
        <p:sp>
          <p:nvSpPr>
            <p:cNvPr id="10" name="Rectángulo: esquina doblada 9">
              <a:extLst>
                <a:ext uri="{FF2B5EF4-FFF2-40B4-BE49-F238E27FC236}">
                  <a16:creationId xmlns:a16="http://schemas.microsoft.com/office/drawing/2014/main" id="{976C386D-D1D6-E243-0D21-A32973B39289}"/>
                </a:ext>
              </a:extLst>
            </p:cNvPr>
            <p:cNvSpPr/>
            <p:nvPr/>
          </p:nvSpPr>
          <p:spPr>
            <a:xfrm>
              <a:off x="7534275" y="1600200"/>
              <a:ext cx="2238375" cy="904875"/>
            </a:xfrm>
            <a:prstGeom prst="foldedCorner">
              <a:avLst/>
            </a:prstGeom>
            <a:solidFill>
              <a:srgbClr val="21A5FF"/>
            </a:solidFill>
          </p:spPr>
          <p:style>
            <a:lnRef idx="2">
              <a:schemeClr val="accent1">
                <a:shade val="15000"/>
              </a:schemeClr>
            </a:lnRef>
            <a:fillRef idx="1">
              <a:schemeClr val="accent1"/>
            </a:fillRef>
            <a:effectRef idx="0">
              <a:schemeClr val="accent1"/>
            </a:effectRef>
            <a:fontRef idx="minor">
              <a:schemeClr val="lt1"/>
            </a:fontRef>
          </p:style>
          <p:txBody>
            <a:bodyPr tIns="612000" bIns="0" rtlCol="0" anchor="b" anchorCtr="0"/>
            <a:lstStyle/>
            <a:p>
              <a:pPr algn="ctr"/>
              <a:r>
                <a:rPr lang="es-ES" sz="2000" b="1" dirty="0">
                  <a:effectLst>
                    <a:outerShdw blurRad="38100" dist="38100" dir="2700000" algn="tl">
                      <a:srgbClr val="000000">
                        <a:alpha val="43137"/>
                      </a:srgbClr>
                    </a:outerShdw>
                  </a:effectLst>
                </a:rPr>
                <a:t>Acusación de los fariseos</a:t>
              </a:r>
            </a:p>
          </p:txBody>
        </p:sp>
        <p:sp>
          <p:nvSpPr>
            <p:cNvPr id="11" name="Rectángulo 10">
              <a:extLst>
                <a:ext uri="{FF2B5EF4-FFF2-40B4-BE49-F238E27FC236}">
                  <a16:creationId xmlns:a16="http://schemas.microsoft.com/office/drawing/2014/main" id="{D76CAA6D-39E7-BE69-7AD3-9C81BE8B5296}"/>
                </a:ext>
              </a:extLst>
            </p:cNvPr>
            <p:cNvSpPr/>
            <p:nvPr/>
          </p:nvSpPr>
          <p:spPr>
            <a:xfrm>
              <a:off x="7534275" y="1600200"/>
              <a:ext cx="2238375" cy="354723"/>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Marcos 3:22-30</a:t>
              </a:r>
            </a:p>
          </p:txBody>
        </p:sp>
      </p:grpSp>
      <p:grpSp>
        <p:nvGrpSpPr>
          <p:cNvPr id="12" name="Grupo 11">
            <a:extLst>
              <a:ext uri="{FF2B5EF4-FFF2-40B4-BE49-F238E27FC236}">
                <a16:creationId xmlns:a16="http://schemas.microsoft.com/office/drawing/2014/main" id="{AFC3512B-FB7C-6DD6-C604-B19447DB0B7F}"/>
              </a:ext>
            </a:extLst>
          </p:cNvPr>
          <p:cNvGrpSpPr/>
          <p:nvPr/>
        </p:nvGrpSpPr>
        <p:grpSpPr>
          <a:xfrm>
            <a:off x="9163051" y="3231980"/>
            <a:ext cx="2238375" cy="904875"/>
            <a:chOff x="7534275" y="1600200"/>
            <a:chExt cx="2238375" cy="904875"/>
          </a:xfrm>
        </p:grpSpPr>
        <p:sp>
          <p:nvSpPr>
            <p:cNvPr id="13" name="Rectángulo: esquina doblada 12">
              <a:extLst>
                <a:ext uri="{FF2B5EF4-FFF2-40B4-BE49-F238E27FC236}">
                  <a16:creationId xmlns:a16="http://schemas.microsoft.com/office/drawing/2014/main" id="{7E2A26DE-F043-9B3A-5AA8-EFD87A4A3852}"/>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algn="ctr"/>
              <a:r>
                <a:rPr lang="es-ES" sz="2000" b="1" dirty="0">
                  <a:effectLst>
                    <a:outerShdw blurRad="38100" dist="38100" dir="2700000" algn="tl">
                      <a:srgbClr val="000000">
                        <a:alpha val="43137"/>
                      </a:srgbClr>
                    </a:outerShdw>
                  </a:effectLst>
                </a:rPr>
                <a:t>La familia de Jesús le busca</a:t>
              </a:r>
            </a:p>
          </p:txBody>
        </p:sp>
        <p:sp>
          <p:nvSpPr>
            <p:cNvPr id="14" name="Rectángulo 13">
              <a:extLst>
                <a:ext uri="{FF2B5EF4-FFF2-40B4-BE49-F238E27FC236}">
                  <a16:creationId xmlns:a16="http://schemas.microsoft.com/office/drawing/2014/main" id="{03078745-9171-C3E1-8687-69DF818604B5}"/>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Marcos 3:31-35</a:t>
              </a:r>
            </a:p>
          </p:txBody>
        </p:sp>
      </p:grpSp>
      <p:sp>
        <p:nvSpPr>
          <p:cNvPr id="18" name="CuadroTexto 17">
            <a:extLst>
              <a:ext uri="{FF2B5EF4-FFF2-40B4-BE49-F238E27FC236}">
                <a16:creationId xmlns:a16="http://schemas.microsoft.com/office/drawing/2014/main" id="{9AFE5E1F-4619-A0C2-7250-1371A12E265B}"/>
              </a:ext>
            </a:extLst>
          </p:cNvPr>
          <p:cNvSpPr txBox="1"/>
          <p:nvPr/>
        </p:nvSpPr>
        <p:spPr>
          <a:xfrm>
            <a:off x="6248400" y="4194096"/>
            <a:ext cx="5943600" cy="1631216"/>
          </a:xfrm>
          <a:prstGeom prst="rect">
            <a:avLst/>
          </a:prstGeom>
          <a:noFill/>
        </p:spPr>
        <p:txBody>
          <a:bodyPr wrap="square">
            <a:spAutoFit/>
          </a:bodyPr>
          <a:lstStyle/>
          <a:p>
            <a:pPr>
              <a:spcBef>
                <a:spcPts val="600"/>
              </a:spcBef>
            </a:pPr>
            <a:r>
              <a:rPr lang="es-ES" sz="2000" b="1" dirty="0"/>
              <a:t>Nuevamente, Jesús usa una parábola para demostrar lo absurdo de las acusaciones en su contra (Mr. 3:23-27). Jesús entra en casa del hombre fuerte (Satanás), lo ata, y así puede saquear sus bienes (liberar a los endemoniados).</a:t>
            </a:r>
          </a:p>
        </p:txBody>
      </p:sp>
      <p:pic>
        <p:nvPicPr>
          <p:cNvPr id="20" name="Imagen 19" descr="Un grupo de personas de pie&#10;&#10;Descripción generada automáticamente">
            <a:extLst>
              <a:ext uri="{FF2B5EF4-FFF2-40B4-BE49-F238E27FC236}">
                <a16:creationId xmlns:a16="http://schemas.microsoft.com/office/drawing/2014/main" id="{9499B959-3F74-D43F-6AAD-9813DFA901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4601" y="4077503"/>
            <a:ext cx="1884147" cy="2631490"/>
          </a:xfrm>
          <a:prstGeom prst="round2DiagRect">
            <a:avLst>
              <a:gd name="adj1" fmla="val 16667"/>
              <a:gd name="adj2" fmla="val 17369"/>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2" name="Imagen 21" descr="Mano de una persona&#10;&#10;Descripción generada automáticamente">
            <a:extLst>
              <a:ext uri="{FF2B5EF4-FFF2-40B4-BE49-F238E27FC236}">
                <a16:creationId xmlns:a16="http://schemas.microsoft.com/office/drawing/2014/main" id="{B6FA2831-AB8A-2B6F-B2F3-6FBAF3E925F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43410" y="4077503"/>
            <a:ext cx="1728789" cy="2631490"/>
          </a:xfrm>
          <a:prstGeom prst="round2DiagRect">
            <a:avLst>
              <a:gd name="adj1" fmla="val 16146"/>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4" name="Imagen 23" descr="Imagen que contiene mujer, hombre, niña, joven&#10;&#10;Descripción generada automáticamente">
            <a:extLst>
              <a:ext uri="{FF2B5EF4-FFF2-40B4-BE49-F238E27FC236}">
                <a16:creationId xmlns:a16="http://schemas.microsoft.com/office/drawing/2014/main" id="{05DACD92-7366-1193-A263-05C878F7F05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7475" y="4077503"/>
            <a:ext cx="2368550" cy="2631490"/>
          </a:xfrm>
          <a:prstGeom prst="round2DiagRect">
            <a:avLst>
              <a:gd name="adj1" fmla="val 0"/>
              <a:gd name="adj2" fmla="val 13817"/>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sp>
        <p:nvSpPr>
          <p:cNvPr id="15" name="CuadroTexto 14">
            <a:extLst>
              <a:ext uri="{FF2B5EF4-FFF2-40B4-BE49-F238E27FC236}">
                <a16:creationId xmlns:a16="http://schemas.microsoft.com/office/drawing/2014/main" id="{346EA660-1CD9-D333-3AF9-48E04C6B88B0}"/>
              </a:ext>
            </a:extLst>
          </p:cNvPr>
          <p:cNvSpPr txBox="1"/>
          <p:nvPr/>
        </p:nvSpPr>
        <p:spPr>
          <a:xfrm>
            <a:off x="238124" y="3077229"/>
            <a:ext cx="8153400" cy="1015663"/>
          </a:xfrm>
          <a:prstGeom prst="rect">
            <a:avLst/>
          </a:prstGeom>
          <a:noFill/>
        </p:spPr>
        <p:txBody>
          <a:bodyPr wrap="square">
            <a:spAutoFit/>
          </a:bodyPr>
          <a:lstStyle/>
          <a:p>
            <a:pPr>
              <a:spcBef>
                <a:spcPts val="600"/>
              </a:spcBef>
            </a:pPr>
            <a:r>
              <a:rPr lang="es-ES" sz="2000" b="1" dirty="0"/>
              <a:t>En este caso, la historia importante es la acusación de los escribas en cuanto a qué poder era el que permitía a Jesús expulsar demonios (Mr. 3:22).</a:t>
            </a:r>
          </a:p>
        </p:txBody>
      </p:sp>
      <p:sp>
        <p:nvSpPr>
          <p:cNvPr id="17" name="CuadroTexto 16">
            <a:extLst>
              <a:ext uri="{FF2B5EF4-FFF2-40B4-BE49-F238E27FC236}">
                <a16:creationId xmlns:a16="http://schemas.microsoft.com/office/drawing/2014/main" id="{0833BEBB-8BA1-7764-460D-6170BE11E2E9}"/>
              </a:ext>
            </a:extLst>
          </p:cNvPr>
          <p:cNvSpPr txBox="1"/>
          <p:nvPr/>
        </p:nvSpPr>
        <p:spPr>
          <a:xfrm>
            <a:off x="6248400" y="5825609"/>
            <a:ext cx="5943600" cy="1015663"/>
          </a:xfrm>
          <a:prstGeom prst="rect">
            <a:avLst/>
          </a:prstGeom>
          <a:noFill/>
        </p:spPr>
        <p:txBody>
          <a:bodyPr wrap="square">
            <a:spAutoFit/>
          </a:bodyPr>
          <a:lstStyle/>
          <a:p>
            <a:pPr>
              <a:spcBef>
                <a:spcPts val="600"/>
              </a:spcBef>
            </a:pPr>
            <a:r>
              <a:rPr lang="es-ES" sz="2000" b="1" dirty="0"/>
              <a:t>También aprovecha para avisar del peligro de atribuir al diablo la obra del Espíritu Santo</a:t>
            </a:r>
            <a:br>
              <a:rPr lang="es-ES" sz="2000" b="1" dirty="0"/>
            </a:br>
            <a:r>
              <a:rPr lang="es-ES" sz="2000" b="1" dirty="0"/>
              <a:t>(Mr. 3:28-30).</a:t>
            </a:r>
          </a:p>
        </p:txBody>
      </p:sp>
    </p:spTree>
    <p:extLst>
      <p:ext uri="{BB962C8B-B14F-4D97-AF65-F5344CB8AC3E}">
        <p14:creationId xmlns:p14="http://schemas.microsoft.com/office/powerpoint/2010/main" val="290171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attrNameLst>
                                          <p:attrName>style.rotation</p:attrName>
                                        </p:attrNameLst>
                                      </p:cBhvr>
                                      <p:tavLst>
                                        <p:tav tm="0">
                                          <p:val>
                                            <p:fltVal val="360"/>
                                          </p:val>
                                        </p:tav>
                                        <p:tav tm="100000">
                                          <p:val>
                                            <p:fltVal val="0"/>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37" presetClass="entr" presetSubtype="0"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900" decel="100000" fill="hold"/>
                                        <p:tgtEl>
                                          <p:spTgt spid="22"/>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900" decel="100000" fill="hold"/>
                                        <p:tgtEl>
                                          <p:spTgt spid="17"/>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15" grpId="0"/>
      <p:bldP spid="1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orde con band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315</TotalTime>
  <Words>1596</Words>
  <Application>Microsoft Office PowerPoint</Application>
  <PresentationFormat>Panorámica</PresentationFormat>
  <Paragraphs>64</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73</cp:revision>
  <dcterms:created xsi:type="dcterms:W3CDTF">2024-06-22T14:42:36Z</dcterms:created>
  <dcterms:modified xsi:type="dcterms:W3CDTF">2024-06-22T20:53:57Z</dcterms:modified>
</cp:coreProperties>
</file>