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37" r:id="rId3"/>
    <p:sldId id="333" r:id="rId4"/>
    <p:sldId id="257" r:id="rId5"/>
    <p:sldId id="258" r:id="rId6"/>
    <p:sldId id="259" r:id="rId7"/>
    <p:sldId id="260" r:id="rId8"/>
    <p:sldId id="261" r:id="rId9"/>
    <p:sldId id="338" r:id="rId10"/>
    <p:sldId id="263" r:id="rId11"/>
    <p:sldId id="334" r:id="rId12"/>
    <p:sldId id="264" r:id="rId13"/>
    <p:sldId id="33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E2CFF1"/>
    <a:srgbClr val="804237"/>
    <a:srgbClr val="893004"/>
    <a:srgbClr val="B42E04"/>
    <a:srgbClr val="9F2803"/>
    <a:srgbClr val="661A02"/>
    <a:srgbClr val="00C8A2"/>
    <a:srgbClr val="00FFCC"/>
    <a:srgbClr val="D67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10F83-C077-46AE-982F-CA2F7F69849F}" type="doc">
      <dgm:prSet loTypeId="urn:microsoft.com/office/officeart/2008/layout/PictureAccentList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FEDC7E-28A4-415D-867D-40FA9BCFA8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 importancia de la predicación del evangelio y sus consecuencias (v. 5-13)</a:t>
          </a:r>
        </a:p>
      </dgm:t>
    </dgm:pt>
    <dgm:pt modelId="{7C1E8E3A-2F22-4A8D-AB96-3D074EC7F8A9}" type="parTrans" cxnId="{358F44F1-CEBB-4493-8864-90C2AC40AA3F}">
      <dgm:prSet/>
      <dgm:spPr/>
      <dgm:t>
        <a:bodyPr/>
        <a:lstStyle/>
        <a:p>
          <a:endParaRPr lang="es-ES" sz="2000" b="1"/>
        </a:p>
      </dgm:t>
    </dgm:pt>
    <dgm:pt modelId="{9379EA70-807B-46A3-8D42-B8FC3DDB1AB5}" type="sibTrans" cxnId="{358F44F1-CEBB-4493-8864-90C2AC40AA3F}">
      <dgm:prSet/>
      <dgm:spPr/>
      <dgm:t>
        <a:bodyPr/>
        <a:lstStyle/>
        <a:p>
          <a:endParaRPr lang="es-ES" sz="2000" b="1"/>
        </a:p>
      </dgm:t>
    </dgm:pt>
    <dgm:pt modelId="{63952C5F-4D2D-4F4E-B1B6-4303D1430AF1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Las señales de la destrucción del templo (v. 14-23)</a:t>
          </a:r>
        </a:p>
      </dgm:t>
    </dgm:pt>
    <dgm:pt modelId="{B34B324B-EC57-43C4-9CD3-C0AD219C57E1}" type="parTrans" cxnId="{572EE855-708D-43EB-8CAC-0CEDD7C47798}">
      <dgm:prSet/>
      <dgm:spPr/>
      <dgm:t>
        <a:bodyPr/>
        <a:lstStyle/>
        <a:p>
          <a:endParaRPr lang="es-ES" sz="2000" b="1"/>
        </a:p>
      </dgm:t>
    </dgm:pt>
    <dgm:pt modelId="{2E1E8583-D990-47E0-A852-ECABB8CE07B1}" type="sibTrans" cxnId="{572EE855-708D-43EB-8CAC-0CEDD7C47798}">
      <dgm:prSet/>
      <dgm:spPr/>
      <dgm:t>
        <a:bodyPr/>
        <a:lstStyle/>
        <a:p>
          <a:endParaRPr lang="es-ES" sz="2000" b="1"/>
        </a:p>
      </dgm:t>
    </dgm:pt>
    <dgm:pt modelId="{5C084286-D49C-414E-86E2-F6D5941A35A9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Las señales del fin del mundo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(v. </a:t>
          </a:r>
          <a:r>
            <a:rPr lang="es-ES" sz="2000" b="1">
              <a:solidFill>
                <a:schemeClr val="tx1"/>
              </a:solidFill>
            </a:rPr>
            <a:t>24-37)</a:t>
          </a:r>
          <a:endParaRPr lang="es-ES" sz="2000" b="1" dirty="0">
            <a:solidFill>
              <a:schemeClr val="tx1"/>
            </a:solidFill>
          </a:endParaRPr>
        </a:p>
      </dgm:t>
    </dgm:pt>
    <dgm:pt modelId="{34099C97-B6DC-4995-BE74-B72399E3B757}" type="parTrans" cxnId="{A46F3E7F-3AB3-483A-BF2E-520137BAA845}">
      <dgm:prSet/>
      <dgm:spPr/>
      <dgm:t>
        <a:bodyPr/>
        <a:lstStyle/>
        <a:p>
          <a:endParaRPr lang="es-ES" sz="2000" b="1"/>
        </a:p>
      </dgm:t>
    </dgm:pt>
    <dgm:pt modelId="{5AE989B0-A10E-48AA-B349-2BDBF9F7D849}" type="sibTrans" cxnId="{A46F3E7F-3AB3-483A-BF2E-520137BAA845}">
      <dgm:prSet/>
      <dgm:spPr/>
      <dgm:t>
        <a:bodyPr/>
        <a:lstStyle/>
        <a:p>
          <a:endParaRPr lang="es-ES" sz="2000" b="1"/>
        </a:p>
      </dgm:t>
    </dgm:pt>
    <dgm:pt modelId="{2F58ED32-EFF8-42E1-9069-E27F631B14D2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la pregunta de los hermanos pescadores (Mr. 13:3-4), Jesús dividió su respuesta en estas tres fases:</a:t>
          </a:r>
        </a:p>
      </dgm:t>
    </dgm:pt>
    <dgm:pt modelId="{580F98C2-4232-4984-884C-ADFA887113C9}" type="sibTrans" cxnId="{6B5E639F-C77E-4690-8EDB-26F0E4E6C6F3}">
      <dgm:prSet/>
      <dgm:spPr/>
      <dgm:t>
        <a:bodyPr/>
        <a:lstStyle/>
        <a:p>
          <a:endParaRPr lang="es-ES" sz="2000" b="1"/>
        </a:p>
      </dgm:t>
    </dgm:pt>
    <dgm:pt modelId="{A60F6E4D-7E52-44CD-B8DC-B53BF6AC1EF9}" type="parTrans" cxnId="{6B5E639F-C77E-4690-8EDB-26F0E4E6C6F3}">
      <dgm:prSet/>
      <dgm:spPr/>
      <dgm:t>
        <a:bodyPr/>
        <a:lstStyle/>
        <a:p>
          <a:endParaRPr lang="es-ES" sz="2000" b="1"/>
        </a:p>
      </dgm:t>
    </dgm:pt>
    <dgm:pt modelId="{455D141E-4A67-4506-9DE6-FD5C85FA3FDB}" type="pres">
      <dgm:prSet presAssocID="{D6810F83-C077-46AE-982F-CA2F7F69849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CCFF71F-F97B-41EA-97C1-B7BB38D53830}" type="pres">
      <dgm:prSet presAssocID="{2F58ED32-EFF8-42E1-9069-E27F631B14D2}" presName="root" presStyleCnt="0">
        <dgm:presLayoutVars>
          <dgm:chMax/>
          <dgm:chPref val="4"/>
        </dgm:presLayoutVars>
      </dgm:prSet>
      <dgm:spPr/>
    </dgm:pt>
    <dgm:pt modelId="{60F487E2-C864-4EEF-8570-141197E103EC}" type="pres">
      <dgm:prSet presAssocID="{2F58ED32-EFF8-42E1-9069-E27F631B14D2}" presName="rootComposite" presStyleCnt="0">
        <dgm:presLayoutVars/>
      </dgm:prSet>
      <dgm:spPr/>
    </dgm:pt>
    <dgm:pt modelId="{565B8292-C6D7-46FD-B1AE-F3E72099C687}" type="pres">
      <dgm:prSet presAssocID="{2F58ED32-EFF8-42E1-9069-E27F631B14D2}" presName="rootText" presStyleLbl="node0" presStyleIdx="0" presStyleCnt="1" custScaleX="105044" custLinFactNeighborX="-1128">
        <dgm:presLayoutVars>
          <dgm:chMax/>
          <dgm:chPref val="4"/>
        </dgm:presLayoutVars>
      </dgm:prSet>
      <dgm:spPr/>
    </dgm:pt>
    <dgm:pt modelId="{60A52C14-E37E-4192-AF61-28F664C56F46}" type="pres">
      <dgm:prSet presAssocID="{2F58ED32-EFF8-42E1-9069-E27F631B14D2}" presName="childShape" presStyleCnt="0">
        <dgm:presLayoutVars>
          <dgm:chMax val="0"/>
          <dgm:chPref val="0"/>
        </dgm:presLayoutVars>
      </dgm:prSet>
      <dgm:spPr/>
    </dgm:pt>
    <dgm:pt modelId="{67965E95-0D02-4CC9-8FCC-843F795174FC}" type="pres">
      <dgm:prSet presAssocID="{71FEDC7E-28A4-415D-867D-40FA9BCFA8C0}" presName="childComposite" presStyleCnt="0">
        <dgm:presLayoutVars>
          <dgm:chMax val="0"/>
          <dgm:chPref val="0"/>
        </dgm:presLayoutVars>
      </dgm:prSet>
      <dgm:spPr/>
    </dgm:pt>
    <dgm:pt modelId="{4C2AFAF6-E69C-4DCE-88E1-DC9FF669ECE3}" type="pres">
      <dgm:prSet presAssocID="{71FEDC7E-28A4-415D-867D-40FA9BCFA8C0}" presName="Image" presStyleLbl="node1" presStyleIdx="0" presStyleCnt="3" custScaleX="130898" custLinFactNeighborX="-1490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31B31DC-7930-456F-BBFC-D01CE0F2EC18}" type="pres">
      <dgm:prSet presAssocID="{71FEDC7E-28A4-415D-867D-40FA9BCFA8C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8BAB9FB8-97BC-4104-87D8-D47DF5BAC3DC}" type="pres">
      <dgm:prSet presAssocID="{63952C5F-4D2D-4F4E-B1B6-4303D1430AF1}" presName="childComposite" presStyleCnt="0">
        <dgm:presLayoutVars>
          <dgm:chMax val="0"/>
          <dgm:chPref val="0"/>
        </dgm:presLayoutVars>
      </dgm:prSet>
      <dgm:spPr/>
    </dgm:pt>
    <dgm:pt modelId="{AF583D04-D5D8-4EDB-96C3-492ADBFEE3AD}" type="pres">
      <dgm:prSet presAssocID="{63952C5F-4D2D-4F4E-B1B6-4303D1430AF1}" presName="Image" presStyleLbl="node1" presStyleIdx="1" presStyleCnt="3" custScaleX="130898" custLinFactNeighborX="-149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430DD3-A39D-48F5-84E6-70E8E6BDA51D}" type="pres">
      <dgm:prSet presAssocID="{63952C5F-4D2D-4F4E-B1B6-4303D1430AF1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46E266CF-FAD1-4A54-8B7E-168CA90717F8}" type="pres">
      <dgm:prSet presAssocID="{5C084286-D49C-414E-86E2-F6D5941A35A9}" presName="childComposite" presStyleCnt="0">
        <dgm:presLayoutVars>
          <dgm:chMax val="0"/>
          <dgm:chPref val="0"/>
        </dgm:presLayoutVars>
      </dgm:prSet>
      <dgm:spPr/>
    </dgm:pt>
    <dgm:pt modelId="{D1D9DB1B-910C-46BB-B0CB-84493FBD7DE4}" type="pres">
      <dgm:prSet presAssocID="{5C084286-D49C-414E-86E2-F6D5941A35A9}" presName="Image" presStyleLbl="node1" presStyleIdx="2" presStyleCnt="3" custScaleX="130898" custLinFactNeighborX="-1490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12506CC-97EA-46DF-A6C9-ECE0FAEF44E4}" type="pres">
      <dgm:prSet presAssocID="{5C084286-D49C-414E-86E2-F6D5941A35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B2A0F0B-161B-4D3B-BDAA-523D06F4E35B}" type="presOf" srcId="{71FEDC7E-28A4-415D-867D-40FA9BCFA8C0}" destId="{A31B31DC-7930-456F-BBFC-D01CE0F2EC18}" srcOrd="0" destOrd="0" presId="urn:microsoft.com/office/officeart/2008/layout/PictureAccentList"/>
    <dgm:cxn modelId="{7BDB893D-F46E-4653-B0F5-8C78EA45B408}" type="presOf" srcId="{D6810F83-C077-46AE-982F-CA2F7F69849F}" destId="{455D141E-4A67-4506-9DE6-FD5C85FA3FDB}" srcOrd="0" destOrd="0" presId="urn:microsoft.com/office/officeart/2008/layout/PictureAccentList"/>
    <dgm:cxn modelId="{572EE855-708D-43EB-8CAC-0CEDD7C47798}" srcId="{2F58ED32-EFF8-42E1-9069-E27F631B14D2}" destId="{63952C5F-4D2D-4F4E-B1B6-4303D1430AF1}" srcOrd="1" destOrd="0" parTransId="{B34B324B-EC57-43C4-9CD3-C0AD219C57E1}" sibTransId="{2E1E8583-D990-47E0-A852-ECABB8CE07B1}"/>
    <dgm:cxn modelId="{A46F3E7F-3AB3-483A-BF2E-520137BAA845}" srcId="{2F58ED32-EFF8-42E1-9069-E27F631B14D2}" destId="{5C084286-D49C-414E-86E2-F6D5941A35A9}" srcOrd="2" destOrd="0" parTransId="{34099C97-B6DC-4995-BE74-B72399E3B757}" sibTransId="{5AE989B0-A10E-48AA-B349-2BDBF9F7D849}"/>
    <dgm:cxn modelId="{6B5E639F-C77E-4690-8EDB-26F0E4E6C6F3}" srcId="{D6810F83-C077-46AE-982F-CA2F7F69849F}" destId="{2F58ED32-EFF8-42E1-9069-E27F631B14D2}" srcOrd="0" destOrd="0" parTransId="{A60F6E4D-7E52-44CD-B8DC-B53BF6AC1EF9}" sibTransId="{580F98C2-4232-4984-884C-ADFA887113C9}"/>
    <dgm:cxn modelId="{FBC35BB8-748D-4D42-B684-BA6781F1C259}" type="presOf" srcId="{2F58ED32-EFF8-42E1-9069-E27F631B14D2}" destId="{565B8292-C6D7-46FD-B1AE-F3E72099C687}" srcOrd="0" destOrd="0" presId="urn:microsoft.com/office/officeart/2008/layout/PictureAccentList"/>
    <dgm:cxn modelId="{EE8E81CD-5B45-4974-ACAB-BF4B39F9A88F}" type="presOf" srcId="{5C084286-D49C-414E-86E2-F6D5941A35A9}" destId="{D12506CC-97EA-46DF-A6C9-ECE0FAEF44E4}" srcOrd="0" destOrd="0" presId="urn:microsoft.com/office/officeart/2008/layout/PictureAccentList"/>
    <dgm:cxn modelId="{908D56EB-7D08-4554-9EC9-167C0F9312F5}" type="presOf" srcId="{63952C5F-4D2D-4F4E-B1B6-4303D1430AF1}" destId="{23430DD3-A39D-48F5-84E6-70E8E6BDA51D}" srcOrd="0" destOrd="0" presId="urn:microsoft.com/office/officeart/2008/layout/PictureAccentList"/>
    <dgm:cxn modelId="{358F44F1-CEBB-4493-8864-90C2AC40AA3F}" srcId="{2F58ED32-EFF8-42E1-9069-E27F631B14D2}" destId="{71FEDC7E-28A4-415D-867D-40FA9BCFA8C0}" srcOrd="0" destOrd="0" parTransId="{7C1E8E3A-2F22-4A8D-AB96-3D074EC7F8A9}" sibTransId="{9379EA70-807B-46A3-8D42-B8FC3DDB1AB5}"/>
    <dgm:cxn modelId="{2170A4AB-D0BC-49D6-8A9B-12820EA70A70}" type="presParOf" srcId="{455D141E-4A67-4506-9DE6-FD5C85FA3FDB}" destId="{8CCFF71F-F97B-41EA-97C1-B7BB38D53830}" srcOrd="0" destOrd="0" presId="urn:microsoft.com/office/officeart/2008/layout/PictureAccentList"/>
    <dgm:cxn modelId="{5E654DE5-CB32-425D-91D0-558917952804}" type="presParOf" srcId="{8CCFF71F-F97B-41EA-97C1-B7BB38D53830}" destId="{60F487E2-C864-4EEF-8570-141197E103EC}" srcOrd="0" destOrd="0" presId="urn:microsoft.com/office/officeart/2008/layout/PictureAccentList"/>
    <dgm:cxn modelId="{3C207794-4E3F-423C-BFD9-3D2B36BB17C3}" type="presParOf" srcId="{60F487E2-C864-4EEF-8570-141197E103EC}" destId="{565B8292-C6D7-46FD-B1AE-F3E72099C687}" srcOrd="0" destOrd="0" presId="urn:microsoft.com/office/officeart/2008/layout/PictureAccentList"/>
    <dgm:cxn modelId="{39F18FC4-CB61-46F5-81F9-A9F818FCFC04}" type="presParOf" srcId="{8CCFF71F-F97B-41EA-97C1-B7BB38D53830}" destId="{60A52C14-E37E-4192-AF61-28F664C56F46}" srcOrd="1" destOrd="0" presId="urn:microsoft.com/office/officeart/2008/layout/PictureAccentList"/>
    <dgm:cxn modelId="{F4CD50E1-0F44-4655-A987-6362312BC10C}" type="presParOf" srcId="{60A52C14-E37E-4192-AF61-28F664C56F46}" destId="{67965E95-0D02-4CC9-8FCC-843F795174FC}" srcOrd="0" destOrd="0" presId="urn:microsoft.com/office/officeart/2008/layout/PictureAccentList"/>
    <dgm:cxn modelId="{FD76778D-7F04-4D8C-8892-DD9FF1339DD6}" type="presParOf" srcId="{67965E95-0D02-4CC9-8FCC-843F795174FC}" destId="{4C2AFAF6-E69C-4DCE-88E1-DC9FF669ECE3}" srcOrd="0" destOrd="0" presId="urn:microsoft.com/office/officeart/2008/layout/PictureAccentList"/>
    <dgm:cxn modelId="{8D871FE5-CDD3-4291-8F58-869553C48FD9}" type="presParOf" srcId="{67965E95-0D02-4CC9-8FCC-843F795174FC}" destId="{A31B31DC-7930-456F-BBFC-D01CE0F2EC18}" srcOrd="1" destOrd="0" presId="urn:microsoft.com/office/officeart/2008/layout/PictureAccentList"/>
    <dgm:cxn modelId="{74668BBD-D852-4438-A934-471353707581}" type="presParOf" srcId="{60A52C14-E37E-4192-AF61-28F664C56F46}" destId="{8BAB9FB8-97BC-4104-87D8-D47DF5BAC3DC}" srcOrd="1" destOrd="0" presId="urn:microsoft.com/office/officeart/2008/layout/PictureAccentList"/>
    <dgm:cxn modelId="{487475C1-998D-4E7E-8EF6-3A9E3F0E900D}" type="presParOf" srcId="{8BAB9FB8-97BC-4104-87D8-D47DF5BAC3DC}" destId="{AF583D04-D5D8-4EDB-96C3-492ADBFEE3AD}" srcOrd="0" destOrd="0" presId="urn:microsoft.com/office/officeart/2008/layout/PictureAccentList"/>
    <dgm:cxn modelId="{DDA5D116-8276-4F39-9DB6-57006FD4E8BD}" type="presParOf" srcId="{8BAB9FB8-97BC-4104-87D8-D47DF5BAC3DC}" destId="{23430DD3-A39D-48F5-84E6-70E8E6BDA51D}" srcOrd="1" destOrd="0" presId="urn:microsoft.com/office/officeart/2008/layout/PictureAccentList"/>
    <dgm:cxn modelId="{8B37FC07-2811-4B84-86E4-0D1097076301}" type="presParOf" srcId="{60A52C14-E37E-4192-AF61-28F664C56F46}" destId="{46E266CF-FAD1-4A54-8B7E-168CA90717F8}" srcOrd="2" destOrd="0" presId="urn:microsoft.com/office/officeart/2008/layout/PictureAccentList"/>
    <dgm:cxn modelId="{9FF7C792-FF95-4891-94FE-10A15059F248}" type="presParOf" srcId="{46E266CF-FAD1-4A54-8B7E-168CA90717F8}" destId="{D1D9DB1B-910C-46BB-B0CB-84493FBD7DE4}" srcOrd="0" destOrd="0" presId="urn:microsoft.com/office/officeart/2008/layout/PictureAccentList"/>
    <dgm:cxn modelId="{4D07A059-2378-4A31-825C-1FA59642F8FD}" type="presParOf" srcId="{46E266CF-FAD1-4A54-8B7E-168CA90717F8}" destId="{D12506CC-97EA-46DF-A6C9-ECE0FAEF44E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B8292-C6D7-46FD-B1AE-F3E72099C687}">
      <dsp:nvSpPr>
        <dsp:cNvPr id="0" name=""/>
        <dsp:cNvSpPr/>
      </dsp:nvSpPr>
      <dsp:spPr>
        <a:xfrm>
          <a:off x="85165" y="1517"/>
          <a:ext cx="5449715" cy="91226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la pregunta de los hermanos pescadores (Mr. 13:3-4), Jesús dividió su respuesta en estas tres fases:</a:t>
          </a:r>
        </a:p>
      </dsp:txBody>
      <dsp:txXfrm>
        <a:off x="111884" y="28236"/>
        <a:ext cx="5396277" cy="858824"/>
      </dsp:txXfrm>
    </dsp:sp>
    <dsp:sp modelId="{4C2AFAF6-E69C-4DCE-88E1-DC9FF669ECE3}">
      <dsp:nvSpPr>
        <dsp:cNvPr id="0" name=""/>
        <dsp:cNvSpPr/>
      </dsp:nvSpPr>
      <dsp:spPr>
        <a:xfrm>
          <a:off x="68133" y="1077986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1B31DC-7930-456F-BBFC-D01CE0F2EC18}">
      <dsp:nvSpPr>
        <dsp:cNvPr id="0" name=""/>
        <dsp:cNvSpPr/>
      </dsp:nvSpPr>
      <dsp:spPr>
        <a:xfrm>
          <a:off x="1311994" y="1077986"/>
          <a:ext cx="4221033" cy="912262"/>
        </a:xfrm>
        <a:prstGeom prst="roundRect">
          <a:avLst>
            <a:gd name="adj" fmla="val 1667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 importancia de la predicación del evangelio y sus consecuencias (v. 5-13)</a:t>
          </a:r>
        </a:p>
      </dsp:txBody>
      <dsp:txXfrm>
        <a:off x="1356535" y="1122527"/>
        <a:ext cx="4131951" cy="823180"/>
      </dsp:txXfrm>
    </dsp:sp>
    <dsp:sp modelId="{AF583D04-D5D8-4EDB-96C3-492ADBFEE3AD}">
      <dsp:nvSpPr>
        <dsp:cNvPr id="0" name=""/>
        <dsp:cNvSpPr/>
      </dsp:nvSpPr>
      <dsp:spPr>
        <a:xfrm>
          <a:off x="68133" y="2099720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430DD3-A39D-48F5-84E6-70E8E6BDA51D}">
      <dsp:nvSpPr>
        <dsp:cNvPr id="0" name=""/>
        <dsp:cNvSpPr/>
      </dsp:nvSpPr>
      <dsp:spPr>
        <a:xfrm>
          <a:off x="1311994" y="2099720"/>
          <a:ext cx="4221033" cy="9122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1800000"/>
                <a:satOff val="0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00000"/>
                <a:satOff val="0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00000"/>
                <a:satOff val="0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Las señales de la destrucción del templo (v. 14-23)</a:t>
          </a:r>
        </a:p>
      </dsp:txBody>
      <dsp:txXfrm>
        <a:off x="1356535" y="2144261"/>
        <a:ext cx="4131951" cy="823180"/>
      </dsp:txXfrm>
    </dsp:sp>
    <dsp:sp modelId="{D1D9DB1B-910C-46BB-B0CB-84493FBD7DE4}">
      <dsp:nvSpPr>
        <dsp:cNvPr id="0" name=""/>
        <dsp:cNvSpPr/>
      </dsp:nvSpPr>
      <dsp:spPr>
        <a:xfrm>
          <a:off x="68133" y="3121453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2506CC-97EA-46DF-A6C9-ECE0FAEF44E4}">
      <dsp:nvSpPr>
        <dsp:cNvPr id="0" name=""/>
        <dsp:cNvSpPr/>
      </dsp:nvSpPr>
      <dsp:spPr>
        <a:xfrm>
          <a:off x="1311994" y="3121453"/>
          <a:ext cx="4221033" cy="9122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600000"/>
                <a:satOff val="0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00000"/>
                <a:satOff val="0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00000"/>
                <a:satOff val="0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Las señales del fin del mundo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(v. </a:t>
          </a:r>
          <a:r>
            <a:rPr lang="es-ES" sz="2000" b="1" kern="1200">
              <a:solidFill>
                <a:schemeClr val="tx1"/>
              </a:solidFill>
            </a:rPr>
            <a:t>24-37)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356535" y="3165994"/>
        <a:ext cx="4131951" cy="823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92E2D-FFF0-4EA3-8DBD-1DD2C78FE31F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308E2-DDDE-4937-A271-91E5B2872B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76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308E2-DDDE-4937-A271-91E5B2872BB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7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22D9D-EAA4-8168-5504-6E092B02E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FF6E57-07ED-E1B2-2ACB-5F035FC56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3E9982-6F90-664D-62AD-D3EFE229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B706F-86BE-DFDB-1D2D-ADD4C19C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ED826-FE17-FD95-4B16-DA67289B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4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0AB28-88F9-344A-568C-63150765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0F35FC-DEB6-32E6-C2E2-EE68624C8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47265-B67B-E90A-8FB5-7BE8F655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4CC041-E531-D537-A8A5-159AC449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84D523-CCCC-58D0-7617-0E1C3E1A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9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A773C2-7284-EF81-CE04-E1B4A45F6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501D2B-E64A-E351-DF13-2EE171A15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1E2A1-05A0-DF5C-DB0C-0913FAA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A782F-A462-B941-EFFB-86AEC1BA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50FCD1-5F9F-D6BE-EA15-1D55FEDF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9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0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2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9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5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8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9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3C899-6C1E-F604-30FA-99C748BE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CEF8AC-8E7F-71AC-D3CB-D6305FD7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4470FC-956D-866F-D5ED-DD853502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118031-00CB-E06E-334E-5627248F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0A582-F689-D841-878C-BE8C73DF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6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3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5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1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CA527-2CDE-2CAA-BD77-CFD5AD4C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7E668E-8C9F-5CD4-7263-7BF7B1CA3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316704-BAEC-4E79-2ED9-FD5BC186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7E5C9-E505-6920-2FAE-825A9ACB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76582-86FD-7D77-B4F7-ACC028AC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6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02D21-31B5-95B3-7E6C-4992921D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859C8-68BF-447D-2EA2-D6296EFFC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5F9A7A-99E3-6BCC-450B-E4ED9CF30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65C4DB-CC65-564F-6CBC-A8C99D7A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C77443-B5C7-1E82-1B01-E8A8512B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5082BF-29C6-8976-723E-F50A9B5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E881C-DC6A-5CF3-83B8-D9736D2E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DFE1A-1508-B449-7DD3-B2403E05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F7F2DA-4CEC-7721-8D21-16E2E645D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EBD8B6-3342-FD6E-BC77-66AAD4CDB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B01490-311C-B9F0-CD84-38D827531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B3AC757-15AF-9279-21B7-D7AA9294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15FF78-547F-F061-4803-7FB9C528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256AEA-B65B-05F7-E8BB-A7761398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8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69A61-9DBC-4A40-F74E-CA6F99A6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03EFA7-A818-F518-FE00-DBB149B0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B6D7F4-E407-7E6F-A0B1-5BA5F47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6C6837-F137-6FEF-4399-08EFFE7F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6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61CF8B-6E1B-081D-E773-CDC7C9C0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BCB1ED-8EF5-E99E-1932-25F6623F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B0D979-F649-BCC8-EA8A-948120F4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4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E263D-A4C4-0956-2822-CB5AC7E3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25D871-BE6F-A536-64A8-C25E6087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7D65C1-4BA6-73BB-0D08-0E1295EC8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64B00-AF2A-2AEA-F34A-60805A29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2D2CEF-D662-9CA3-F062-695BE614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F870EA-FB6A-B116-1334-2B09D140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1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64C96-9C29-C723-2AF9-9B4C7DAB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9D023A-7B3D-9DC7-6347-716A37BA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410959-6C4C-EEF9-DE14-3A2E3C661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BF614C-E1CC-A3FF-51D3-37FE1394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DB06E0-C448-B8D2-61B5-DDC00E89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6D39B-C2ED-1DEA-E8C0-850BDE70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8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3B4891-A8BF-48CB-E2D8-12F0E5FE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C48D96-7140-4799-7C06-F17116F3B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0E33C7-4B74-EF42-1231-CF3324942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D6EC6-1963-48FE-97EB-7D774ADB0633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F1F955-AA41-4216-FE22-C9FD07F32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DF29-9AFA-3ADC-9D23-6F2602B58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12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1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1.xml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190251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1B4718C-7BBC-D6F5-6892-E7966DF2E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921" y="404770"/>
            <a:ext cx="4249061" cy="273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4731697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digital de una ciudad&#10;&#10;Descripción generada automáticamente">
            <a:extLst>
              <a:ext uri="{FF2B5EF4-FFF2-40B4-BE49-F238E27FC236}">
                <a16:creationId xmlns:a16="http://schemas.microsoft.com/office/drawing/2014/main" id="{69F5518C-9AA8-528E-F2F2-A4E77B9F4D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929" y="3703695"/>
            <a:ext cx="4140592" cy="28565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0425" y="3543213"/>
            <a:ext cx="4610907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en un zoológico&#10;&#10;Descripción generada automáticamente con confianza media">
            <a:extLst>
              <a:ext uri="{FF2B5EF4-FFF2-40B4-BE49-F238E27FC236}">
                <a16:creationId xmlns:a16="http://schemas.microsoft.com/office/drawing/2014/main" id="{F43FE383-9571-A672-86FA-41369A300E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55" y="2545420"/>
            <a:ext cx="5332919" cy="3918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3CE33E5A-625C-DD3F-0809-8874B3B8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692" y="2288833"/>
            <a:ext cx="5816244" cy="443187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D7CEEB-06E5-BD25-2D1F-5BF36ABA0B80}"/>
              </a:ext>
            </a:extLst>
          </p:cNvPr>
          <p:cNvSpPr txBox="1"/>
          <p:nvPr/>
        </p:nvSpPr>
        <p:spPr>
          <a:xfrm>
            <a:off x="1" y="12880"/>
            <a:ext cx="6296024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800" b="1" spc="600" dirty="0">
                <a:ln w="0"/>
                <a:gradFill>
                  <a:gsLst>
                    <a:gs pos="0">
                      <a:srgbClr val="AC6600"/>
                    </a:gs>
                    <a:gs pos="50000">
                      <a:srgbClr val="FFB03B"/>
                    </a:gs>
                    <a:gs pos="100000">
                      <a:srgbClr val="FFD28F"/>
                    </a:gs>
                  </a:gsLst>
                  <a:lin ang="5400000"/>
                </a:gradFill>
                <a:effectLst>
                  <a:outerShdw blurRad="50800" dist="25400" dir="17820000" algn="tr" rotWithShape="0">
                    <a:schemeClr val="accent3">
                      <a:lumMod val="60000"/>
                      <a:lumOff val="40000"/>
                    </a:schemeClr>
                  </a:outerShdw>
                  <a:reflection blurRad="6350" stA="53000" endA="300" endPos="35500" dir="5400000" sy="-90000" algn="bl" rotWithShape="0"/>
                </a:effectLst>
              </a:rPr>
              <a:t>LOS ÚLTIMOS DÍAS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AD2118-EB29-A2E4-1492-A0C8D87E0B5E}"/>
              </a:ext>
            </a:extLst>
          </p:cNvPr>
          <p:cNvSpPr txBox="1"/>
          <p:nvPr/>
        </p:nvSpPr>
        <p:spPr>
          <a:xfrm>
            <a:off x="244692" y="1919500"/>
            <a:ext cx="581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DDBE7"/>
                </a:solidFill>
              </a:rPr>
              <a:t>Lección 10 para el 7 de septiembre de 2024</a:t>
            </a:r>
          </a:p>
        </p:txBody>
      </p:sp>
    </p:spTree>
    <p:extLst>
      <p:ext uri="{BB962C8B-B14F-4D97-AF65-F5344CB8AC3E}">
        <p14:creationId xmlns:p14="http://schemas.microsoft.com/office/powerpoint/2010/main" val="1840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C29444-F30F-1308-B3EC-934C884AF288}"/>
              </a:ext>
            </a:extLst>
          </p:cNvPr>
          <p:cNvSpPr txBox="1"/>
          <p:nvPr/>
        </p:nvSpPr>
        <p:spPr>
          <a:xfrm>
            <a:off x="1552575" y="831414"/>
            <a:ext cx="89344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“Podemos saber que si nuestra vida está oculta con Cristo en Dios, cuando entremos en la prueba a causa de nuestra fe, Jesús estará con nosotros. Cuando se nos lleve delante de los dirigentes y los dignatarios para dar razón de nuestra fe, el Espíritu del Señor iluminará nuestro entendimiento y seremos capaces de dar testimonio para la gloria de Dios. Y si somos llamados a sufrir por Cristo, seremos capaces de ir a la prisión confiando en él como un niñito confía en sus padres. Ahora es el momento de cultivar la fe en Dios”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C8FE1-9A11-B7AB-E286-DD37F6A45C74}"/>
              </a:ext>
            </a:extLst>
          </p:cNvPr>
          <p:cNvSpPr txBox="1"/>
          <p:nvPr/>
        </p:nvSpPr>
        <p:spPr>
          <a:xfrm>
            <a:off x="5674602" y="5847784"/>
            <a:ext cx="5044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(Nuestra elevada vocación, 17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2327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ar de personas en la noche&#10;&#10;Descripción generada automáticamente con confianza baja">
            <a:extLst>
              <a:ext uri="{FF2B5EF4-FFF2-40B4-BE49-F238E27FC236}">
                <a16:creationId xmlns:a16="http://schemas.microsoft.com/office/drawing/2014/main" id="{D85EA557-6811-2DCF-CFC5-2BAF743D3E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000" y="1144158"/>
            <a:ext cx="1731644" cy="1731644"/>
          </a:xfrm>
          <a:prstGeom prst="rect">
            <a:avLst/>
          </a:prstGeom>
          <a:ln>
            <a:noFill/>
          </a:ln>
          <a:effectLst>
            <a:reflection blurRad="12700" stA="30000" endPos="2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 descr="Una casa de noche&#10;&#10;Descripción generada automáticamente con confianza media">
            <a:extLst>
              <a:ext uri="{FF2B5EF4-FFF2-40B4-BE49-F238E27FC236}">
                <a16:creationId xmlns:a16="http://schemas.microsoft.com/office/drawing/2014/main" id="{418CB865-8D7F-C222-C6D8-24DCF05ADE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130" y="1144158"/>
            <a:ext cx="2308859" cy="1731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 descr="Un grupo de personas jugando con un gato&#10;&#10;Descripción generada automáticamente con confianza baja">
            <a:extLst>
              <a:ext uri="{FF2B5EF4-FFF2-40B4-BE49-F238E27FC236}">
                <a16:creationId xmlns:a16="http://schemas.microsoft.com/office/drawing/2014/main" id="{D81D2C9E-3756-A2E7-247E-CA7C14C63D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75" y="1163178"/>
            <a:ext cx="1731644" cy="1731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A274D5-012C-0C59-BE6E-F3DDBFF466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605" y="1154431"/>
            <a:ext cx="1731645" cy="1731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0161C3-01BF-E440-F1B1-EC932DF67884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dirty="0">
                <a:ln w="0"/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LA SEGUNDA VENIDA DE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2770BA-3562-19B1-9B1A-E35921520398}"/>
              </a:ext>
            </a:extLst>
          </p:cNvPr>
          <p:cNvSpPr txBox="1"/>
          <p:nvPr/>
        </p:nvSpPr>
        <p:spPr>
          <a:xfrm>
            <a:off x="0" y="63240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“Entonces verán al Hijo del Hombre, que vendrá en las nubes con gran poder y gloria”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(Marcos 13:26)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5DA4F4-CFC7-695A-A930-287FF2D92707}"/>
              </a:ext>
            </a:extLst>
          </p:cNvPr>
          <p:cNvSpPr txBox="1"/>
          <p:nvPr/>
        </p:nvSpPr>
        <p:spPr>
          <a:xfrm>
            <a:off x="285750" y="1244586"/>
            <a:ext cx="3067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acercarse el fin de la tribulación, comenzaron a cumplirse las señalas anunciadas por Jesús (Mr. 13:24-25):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86334A-AA12-79B0-E99C-7AE9F552251D}"/>
              </a:ext>
            </a:extLst>
          </p:cNvPr>
          <p:cNvSpPr txBox="1"/>
          <p:nvPr/>
        </p:nvSpPr>
        <p:spPr>
          <a:xfrm>
            <a:off x="133350" y="2998430"/>
            <a:ext cx="8982075" cy="10926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spcBef>
                <a:spcPts val="3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C00000"/>
                </a:solidFill>
              </a:rPr>
              <a:t>Oscurecimiento del sol y de la luna (19/05/1780)</a:t>
            </a:r>
          </a:p>
          <a:p>
            <a:pPr marL="342900" indent="-342900">
              <a:spcBef>
                <a:spcPts val="30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002060"/>
                </a:solidFill>
              </a:rPr>
              <a:t>Caída de estrellas (13/11/1833)</a:t>
            </a:r>
          </a:p>
          <a:p>
            <a:pPr marL="342900" indent="-342900">
              <a:spcBef>
                <a:spcPts val="3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Conmoción de los cielos. Evento futuro, anunciado también en Ap. 6:14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9AEECC-756A-5D5C-040E-A9F46A5A749F}"/>
              </a:ext>
            </a:extLst>
          </p:cNvPr>
          <p:cNvSpPr txBox="1"/>
          <p:nvPr/>
        </p:nvSpPr>
        <p:spPr>
          <a:xfrm>
            <a:off x="133348" y="3986897"/>
            <a:ext cx="9544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Después, aparecerá Jesús de forma visible, poderosa y gloriosa; los muertos en Cristo resucitarán; y los fieles vivos serán transformados (Mr. 13:26-27;</a:t>
            </a:r>
            <a:br>
              <a:rPr lang="es-ES" sz="2000" b="1" dirty="0"/>
            </a:br>
            <a:r>
              <a:rPr lang="es-ES" sz="2000" b="1" dirty="0"/>
              <a:t>1Ts. 4:16-17).</a:t>
            </a:r>
          </a:p>
        </p:txBody>
      </p:sp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D8D5D1C-02EF-DD6C-096E-BB1DEAF2B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927" y="3324226"/>
            <a:ext cx="2461348" cy="339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86C5C0-31A2-552F-82B9-514634BB696E}"/>
              </a:ext>
            </a:extLst>
          </p:cNvPr>
          <p:cNvSpPr txBox="1"/>
          <p:nvPr/>
        </p:nvSpPr>
        <p:spPr>
          <a:xfrm>
            <a:off x="133347" y="6125835"/>
            <a:ext cx="9511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Pero, con respecto a su Segunda Venida, nos avisa que nadie sabe el momento. Nuestra parte es velar (Mr. 13:32-37).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60D3AB-E58A-506C-0581-331439FD9F25}"/>
              </a:ext>
            </a:extLst>
          </p:cNvPr>
          <p:cNvSpPr txBox="1"/>
          <p:nvPr/>
        </p:nvSpPr>
        <p:spPr>
          <a:xfrm>
            <a:off x="133346" y="5515448"/>
            <a:ext cx="9511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conclusión, Jesús aseguró que los eventos concernientes a la destrucción del Templo serían contemplados por esa misma generación (Mr. 13:30-31).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D2CEE3-4A72-0392-77CE-9E845B9ED6D9}"/>
              </a:ext>
            </a:extLst>
          </p:cNvPr>
          <p:cNvSpPr txBox="1"/>
          <p:nvPr/>
        </p:nvSpPr>
        <p:spPr>
          <a:xfrm>
            <a:off x="133343" y="4905061"/>
            <a:ext cx="9511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¿Cuándo sucederá este gran evento? Jesús nos dice que, cuando veamos las señales, sabremos que se acerca (Mr. 13:28-29).</a:t>
            </a:r>
          </a:p>
        </p:txBody>
      </p:sp>
    </p:spTree>
    <p:extLst>
      <p:ext uri="{BB962C8B-B14F-4D97-AF65-F5344CB8AC3E}">
        <p14:creationId xmlns:p14="http://schemas.microsoft.com/office/powerpoint/2010/main" val="35758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9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C29444-F30F-1308-B3EC-934C884AF288}"/>
              </a:ext>
            </a:extLst>
          </p:cNvPr>
          <p:cNvSpPr txBox="1"/>
          <p:nvPr/>
        </p:nvSpPr>
        <p:spPr>
          <a:xfrm>
            <a:off x="581025" y="755214"/>
            <a:ext cx="108108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«El momento exacto de la segunda venida de Cristo no ha sido revelado. Jesús dijo: “Pero del día y la hora nadie sabe”. Sin embargo, dio señales de su venida, y dijo: “Cuando veáis todas estas cosas, conoced que está cerca, a las puertas” Mateo 24:48, 36, 33. […] Puesto que no conocemos la hora de la venida de Cristo, debemos vivir sobria y piadosamente en este mundo, “aguardando la esperanza bienaventurada y la manifestación gloriosa de nuestro gran Dios y Salvador Jesucristo”»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C8FE1-9A11-B7AB-E286-DD37F6A45C74}"/>
              </a:ext>
            </a:extLst>
          </p:cNvPr>
          <p:cNvSpPr txBox="1"/>
          <p:nvPr/>
        </p:nvSpPr>
        <p:spPr>
          <a:xfrm>
            <a:off x="7265524" y="4686300"/>
            <a:ext cx="44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(Reflejemos a Jesús, 1 de septiembre)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F7DA121-BDE3-98FA-AFE6-A8723DCC49AF}"/>
              </a:ext>
            </a:extLst>
          </p:cNvPr>
          <p:cNvSpPr/>
          <p:nvPr/>
        </p:nvSpPr>
        <p:spPr>
          <a:xfrm>
            <a:off x="66675" y="5267325"/>
            <a:ext cx="12058650" cy="1514475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2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3BF19-9933-DDBB-FFA2-C818EB9994A4}"/>
              </a:ext>
            </a:extLst>
          </p:cNvPr>
          <p:cNvSpPr txBox="1"/>
          <p:nvPr/>
        </p:nvSpPr>
        <p:spPr>
          <a:xfrm>
            <a:off x="133350" y="5826462"/>
            <a:ext cx="11925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C380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“Entonces verán al Hijo del hombre que vendrá en las nubes con gran poder y gloria. Entonces él enviará a sus ángeles y juntará a sus elegidos de los cuatro vientos, desde el extremo de la tierra hasta el extremo del cielo”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C380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13:26, 27)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7C380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52555D-1FE3-FCD4-4337-40A1188C869E}"/>
              </a:ext>
            </a:extLst>
          </p:cNvPr>
          <p:cNvSpPr txBox="1"/>
          <p:nvPr/>
        </p:nvSpPr>
        <p:spPr>
          <a:xfrm>
            <a:off x="5762526" y="3259486"/>
            <a:ext cx="6429474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1304B"/>
                </a:solidFill>
              </a:rPr>
              <a:t>La destrucción del Templo: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Una chispa de esperanza. Marcos 12:41-44.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Preparación para el desastre. Marcos 13:1-13.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mano destructora. Marcos 13:14-18.</a:t>
            </a:r>
          </a:p>
          <a:p>
            <a:pPr>
              <a:spcBef>
                <a:spcPts val="3000"/>
              </a:spcBef>
            </a:pPr>
            <a:r>
              <a:rPr lang="es-ES" sz="2000" b="1" dirty="0">
                <a:solidFill>
                  <a:srgbClr val="812EB4"/>
                </a:solidFill>
              </a:rPr>
              <a:t>La Venida del Hijo del hombre: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gran tribulación. Marcos 13:19-23.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Segunda Venida de Jesús. Marcos 13:24-37.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A2920-544C-D5B9-FC34-67A623AD8BDF}"/>
              </a:ext>
            </a:extLst>
          </p:cNvPr>
          <p:cNvSpPr txBox="1"/>
          <p:nvPr/>
        </p:nvSpPr>
        <p:spPr>
          <a:xfrm>
            <a:off x="95249" y="7530"/>
            <a:ext cx="4972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Los ancianos que habían visto el templo de Salomón lloraban al ver el pequeño y humilde templo edificado por Zorobabel (</a:t>
            </a:r>
            <a:r>
              <a:rPr lang="es-ES" b="1" dirty="0" err="1"/>
              <a:t>Esd</a:t>
            </a:r>
            <a:r>
              <a:rPr lang="es-ES" b="1" dirty="0"/>
              <a:t>. 3:8-13). Herodes el Grande quiso reconciliarse con los judíos reformando ese humilde templo. Hizo de él la maravilla arquitectónica que los discípulos alabaron ante Jesús.</a:t>
            </a:r>
          </a:p>
        </p:txBody>
      </p:sp>
      <p:pic>
        <p:nvPicPr>
          <p:cNvPr id="5" name="Imagen 4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5A873A8C-E559-6169-F878-ED49F7E1B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197583"/>
            <a:ext cx="6934201" cy="2779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BF6E1FD-999C-FF52-8B29-961EA6051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1" y="3878137"/>
            <a:ext cx="1993935" cy="2895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FF9900"/>
                </a:gs>
                <a:gs pos="27000">
                  <a:srgbClr val="FF9900"/>
                </a:gs>
                <a:gs pos="64000">
                  <a:srgbClr val="FF5C01"/>
                </a:gs>
                <a:gs pos="100000">
                  <a:srgbClr val="FF0000"/>
                </a:gs>
              </a:gsLst>
              <a:lin ang="3600000" scaled="0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978C8A-4E9E-F066-565B-4620A7460F6A}"/>
              </a:ext>
            </a:extLst>
          </p:cNvPr>
          <p:cNvSpPr txBox="1"/>
          <p:nvPr/>
        </p:nvSpPr>
        <p:spPr>
          <a:xfrm>
            <a:off x="2194560" y="3729418"/>
            <a:ext cx="31185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Al mostrar esa realidad, la mezcló con la visión de la bendita esperanza: un día Jesús vendrá para acabar con la maldad y el pecado.</a:t>
            </a:r>
          </a:p>
        </p:txBody>
      </p:sp>
      <p:pic>
        <p:nvPicPr>
          <p:cNvPr id="13" name="Imagen 1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11EF6068-F95B-5183-70AA-4D5D73E69D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938" y="5295919"/>
            <a:ext cx="2589698" cy="1455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C75D5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B2127644-B8BE-5990-C0A3-83C30ADCBA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4690522"/>
            <a:ext cx="345712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9B9751E8-481B-80B0-9524-F6CB617C17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5830524"/>
            <a:ext cx="345870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D08B88BE-7658-D227-8971-C8D80EC0D8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4233672"/>
            <a:ext cx="345528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4760194E-0CB0-D313-9A1C-915F7B54EB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6287835"/>
            <a:ext cx="345528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81E4E253-FBF6-8149-80F3-4A7214E2720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3743959"/>
            <a:ext cx="345870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972AFBF9-6DA4-9EF8-8C67-34A243F5E8D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89" y="3332595"/>
            <a:ext cx="427794" cy="2740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12A4A840-8E23-8D68-95AA-419AD1BC39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89" y="5382516"/>
            <a:ext cx="427794" cy="2740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5D4B3B-1808-49E4-DE74-216057D621E5}"/>
              </a:ext>
            </a:extLst>
          </p:cNvPr>
          <p:cNvSpPr txBox="1"/>
          <p:nvPr/>
        </p:nvSpPr>
        <p:spPr>
          <a:xfrm>
            <a:off x="132631" y="2038855"/>
            <a:ext cx="49346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Pero Jesús vio más allá de esas lujosas piedras; ese magnífico oro; y esa maravilla visual. Vio ejércitos romanos destruyendo todo a su paso. Vio el lugar edificado para gloria de Dios arrasado por la maldad del pueblo de Dios.</a:t>
            </a:r>
          </a:p>
        </p:txBody>
      </p:sp>
    </p:spTree>
    <p:extLst>
      <p:ext uri="{BB962C8B-B14F-4D97-AF65-F5344CB8AC3E}">
        <p14:creationId xmlns:p14="http://schemas.microsoft.com/office/powerpoint/2010/main" val="27934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5883FF-FC0C-8265-633D-0E6902089C94}"/>
              </a:ext>
            </a:extLst>
          </p:cNvPr>
          <p:cNvSpPr txBox="1"/>
          <p:nvPr/>
        </p:nvSpPr>
        <p:spPr>
          <a:xfrm>
            <a:off x="5710136" y="3221489"/>
            <a:ext cx="5710136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 w="222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DESTRUCCIÓN DEL TEMPLO</a:t>
            </a:r>
          </a:p>
        </p:txBody>
      </p:sp>
    </p:spTree>
    <p:extLst>
      <p:ext uri="{BB962C8B-B14F-4D97-AF65-F5344CB8AC3E}">
        <p14:creationId xmlns:p14="http://schemas.microsoft.com/office/powerpoint/2010/main" val="28144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E167D9F-83BC-C5F5-A58F-C37396B8AE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324"/>
            <a:ext cx="12192000" cy="0"/>
          </a:xfrm>
          <a:prstGeom prst="line">
            <a:avLst/>
          </a:prstGeom>
          <a:ln w="66675" cmpd="tri">
            <a:solidFill>
              <a:srgbClr val="893004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77F4923-CF3F-5618-5CF3-56EA29B8710E}"/>
              </a:ext>
            </a:extLst>
          </p:cNvPr>
          <p:cNvSpPr txBox="1"/>
          <p:nvPr/>
        </p:nvSpPr>
        <p:spPr>
          <a:xfrm>
            <a:off x="1781175" y="-91589"/>
            <a:ext cx="104108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5875">
                  <a:solidFill>
                    <a:srgbClr val="8930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UNA CHISPA DE ESPERANZA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74BED5-D6B9-E706-36EE-E650042CD0DA}"/>
              </a:ext>
            </a:extLst>
          </p:cNvPr>
          <p:cNvSpPr txBox="1"/>
          <p:nvPr/>
        </p:nvSpPr>
        <p:spPr>
          <a:xfrm>
            <a:off x="1781175" y="537150"/>
            <a:ext cx="104108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“Y vino una viuda pobre, y echó dos blancas, o sea un cuadrante”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(Marcos 12:42)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3E40A5-A0E8-91A2-A83B-8078E62A51D6}"/>
              </a:ext>
            </a:extLst>
          </p:cNvPr>
          <p:cNvSpPr txBox="1"/>
          <p:nvPr/>
        </p:nvSpPr>
        <p:spPr>
          <a:xfrm>
            <a:off x="106289" y="954107"/>
            <a:ext cx="7531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templo de Herodes tenía varios atrios. En el llamado “atrio de las mujeres” se encontraban 13 cofres donde se depositaban las ofrendas. Cada uno de ellos estaba destinado a un objetivo concreto (</a:t>
            </a:r>
            <a:r>
              <a:rPr lang="es-ES" sz="2000" b="1" dirty="0" err="1"/>
              <a:t>p.e</a:t>
            </a:r>
            <a:r>
              <a:rPr lang="es-ES" sz="2000" b="1" dirty="0"/>
              <a:t>. comprar leña).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6DCD5907-1787-5785-CDC3-9CC5B2DE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007" y="1139926"/>
            <a:ext cx="4229595" cy="5552700"/>
          </a:xfrm>
          <a:prstGeom prst="rect">
            <a:avLst/>
          </a:prstGeom>
          <a:ln w="88900" cap="sq" cmpd="thickThin">
            <a:solidFill>
              <a:srgbClr val="89300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149299-F511-DD1F-FC0D-B43E5DC480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" y="3250246"/>
            <a:ext cx="3009900" cy="1508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D3AAAB3-F8D3-E2A7-36B5-7BB27FBA1D36}"/>
              </a:ext>
            </a:extLst>
          </p:cNvPr>
          <p:cNvSpPr txBox="1"/>
          <p:nvPr/>
        </p:nvSpPr>
        <p:spPr>
          <a:xfrm>
            <a:off x="2843003" y="3090313"/>
            <a:ext cx="48321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contrario que los ricos oferentes, esta viuda no deseaba ser alabada. Solo deseaba contribuir a la obra de Dios con lo poco que tenía (Mr. 12:43-44). No le importaba la corrupción imperante entre los sacerdotes. Su ofrenda era para Dios, no para los hombres.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C9E2C8-9A13-4A51-2F12-6E35E1A7C4ED}"/>
              </a:ext>
            </a:extLst>
          </p:cNvPr>
          <p:cNvSpPr txBox="1"/>
          <p:nvPr/>
        </p:nvSpPr>
        <p:spPr>
          <a:xfrm>
            <a:off x="106289" y="5235633"/>
            <a:ext cx="7531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iba a anunciar en breve la destrucción del templo a causa de la corrupción y la maldad de Israel. Pero en medio de la maldad reinante, esta viuda representaba a los adoradores sinceros que aún reconocían la santidad del Templo como la Casa donde Dios deseaba ser adorado.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5479879-BBB3-DFA9-AFCC-FCDEE023BEA9}"/>
              </a:ext>
            </a:extLst>
          </p:cNvPr>
          <p:cNvSpPr txBox="1"/>
          <p:nvPr/>
        </p:nvSpPr>
        <p:spPr>
          <a:xfrm>
            <a:off x="106289" y="2176098"/>
            <a:ext cx="75318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observaba cómo depositaban grandes o pequeñas sumas en esos cofres, cuando fue impresionado por la pequeña ofrenda de una viuda (Mr. 12:41-42).</a:t>
            </a:r>
          </a:p>
        </p:txBody>
      </p:sp>
      <p:pic>
        <p:nvPicPr>
          <p:cNvPr id="21" name="Imagen 20" descr="Moneda de color plateado&#10;&#10;Descripción generada automáticamente con confianza media">
            <a:extLst>
              <a:ext uri="{FF2B5EF4-FFF2-40B4-BE49-F238E27FC236}">
                <a16:creationId xmlns:a16="http://schemas.microsoft.com/office/drawing/2014/main" id="{D7BE1634-292F-F891-245F-B4F150F202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4" y="75076"/>
            <a:ext cx="1645701" cy="802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6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A704CB30-4025-F6D5-3604-D1F4946AF6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273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C65702-A7B5-8907-12CB-291A0E68B86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PREPARACIÓN PARA EL DESASTRE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AF7711-E163-786C-927E-40191E0144E8}"/>
              </a:ext>
            </a:extLst>
          </p:cNvPr>
          <p:cNvSpPr txBox="1"/>
          <p:nvPr/>
        </p:nvSpPr>
        <p:spPr>
          <a:xfrm>
            <a:off x="733424" y="567422"/>
            <a:ext cx="1072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seréis aborrecidos de todos por causa de mi nombre; mas el que persevere hasta el fin, éste será salvo”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13:13)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E49FC7-ED4D-B8BF-484A-220381BD834B}"/>
              </a:ext>
            </a:extLst>
          </p:cNvPr>
          <p:cNvSpPr txBox="1"/>
          <p:nvPr/>
        </p:nvSpPr>
        <p:spPr>
          <a:xfrm>
            <a:off x="180570" y="1318528"/>
            <a:ext cx="5690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Subiendo el monte de los olivos, un discípulo llamó la atención de Jesús acerca del magnífico templo de Herodes (Mr. 13:1). Su respuesta dejó a todos atónitos (Mr. 13:2).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0CC254A-A777-4CD4-6B4B-58FB73A8A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383332"/>
              </p:ext>
            </p:extLst>
          </p:nvPr>
        </p:nvGraphicFramePr>
        <p:xfrm>
          <a:off x="134468" y="2667519"/>
          <a:ext cx="5737089" cy="4035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04D27BE-6D37-19DF-83BD-E54CAC975AC3}"/>
              </a:ext>
            </a:extLst>
          </p:cNvPr>
          <p:cNvSpPr txBox="1"/>
          <p:nvPr/>
        </p:nvSpPr>
        <p:spPr>
          <a:xfrm>
            <a:off x="5871557" y="5211388"/>
            <a:ext cx="6094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la destrucción del Templo, el evangelio fue predicado en todo el mundo conocido. Y hasta que Jesús venga, debemos estar preparados para presentar nuestra fe con claridad, sin importar las consecuencias (Mr. 13:9-13; 1P. 3:15).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5632A1-2465-2FAE-08BF-F7D45ED412F6}"/>
              </a:ext>
            </a:extLst>
          </p:cNvPr>
          <p:cNvSpPr txBox="1"/>
          <p:nvPr/>
        </p:nvSpPr>
        <p:spPr>
          <a:xfrm>
            <a:off x="5871557" y="3580172"/>
            <a:ext cx="6094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primera fase, Jesús indicó que pronto surgirían (y seguirán surgiendo) falsos cristos que presentarán un evangelio falseado (Mr. 13:5-6). Éstos generarán turbulencias, pero aún no es el fin (Mr. 13:7-8).</a:t>
            </a:r>
          </a:p>
        </p:txBody>
      </p:sp>
      <p:pic>
        <p:nvPicPr>
          <p:cNvPr id="14" name="Imagen 13" descr="Cara de una persona con un traje de color azul&#10;&#10;Descripción generada automáticamente con confianza media">
            <a:extLst>
              <a:ext uri="{FF2B5EF4-FFF2-40B4-BE49-F238E27FC236}">
                <a16:creationId xmlns:a16="http://schemas.microsoft.com/office/drawing/2014/main" id="{372E744F-DD62-A297-FBAB-40D64A60E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534" y="1441638"/>
            <a:ext cx="1842409" cy="2054037"/>
          </a:xfrm>
          <a:prstGeom prst="roundRect">
            <a:avLst>
              <a:gd name="adj" fmla="val 1402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C00000"/>
            </a:contourClr>
          </a:sp3d>
        </p:spPr>
      </p:pic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A72859-6ADE-E774-D5F0-1F56B9C3B5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472" y="1422075"/>
            <a:ext cx="3996015" cy="2073600"/>
          </a:xfrm>
          <a:prstGeom prst="roundRect">
            <a:avLst>
              <a:gd name="adj" fmla="val 916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1785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D545DF-6552-E4AB-F492-09A30C15CF8E}"/>
              </a:ext>
            </a:extLst>
          </p:cNvPr>
          <p:cNvSpPr txBox="1"/>
          <p:nvPr/>
        </p:nvSpPr>
        <p:spPr>
          <a:xfrm>
            <a:off x="0" y="-38912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60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MANO DESTRUCTORA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54098B-D6B7-AA74-861A-81BA41E78A44}"/>
              </a:ext>
            </a:extLst>
          </p:cNvPr>
          <p:cNvSpPr txBox="1"/>
          <p:nvPr/>
        </p:nvSpPr>
        <p:spPr>
          <a:xfrm>
            <a:off x="194552" y="691285"/>
            <a:ext cx="11731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“Pero cuando veáis la abominación desoladora de que habló el profeta Daniel, puesta donde no debe estar (el que lee, entienda), entonces los que estén en Judea huyan a los montes” 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13:14)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26508C-7388-87F7-47E6-898C24C512F2}"/>
              </a:ext>
            </a:extLst>
          </p:cNvPr>
          <p:cNvSpPr txBox="1"/>
          <p:nvPr/>
        </p:nvSpPr>
        <p:spPr>
          <a:xfrm>
            <a:off x="5400674" y="1421814"/>
            <a:ext cx="6457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unió la destrucción del Templo con las profecías de Daniel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9:27; 11:31; 12:11). La profecía de las 70 semanas presenta a un “príncipe” [Roma] que destruiría la ciudad y el templo después de la muerte del Mesías. Este es el “desolador” que llenó Jerusalén de “abominaciones”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9:26-27).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ED0786-317D-7EF9-7FB4-25A52E88A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5" y="1421814"/>
            <a:ext cx="5229976" cy="5247590"/>
          </a:xfrm>
          <a:prstGeom prst="snip2DiagRect">
            <a:avLst>
              <a:gd name="adj1" fmla="val 9114"/>
              <a:gd name="adj2" fmla="val 9785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84C17A-EA42-7D63-61A6-343BF6A156BC}"/>
              </a:ext>
            </a:extLst>
          </p:cNvPr>
          <p:cNvSpPr txBox="1"/>
          <p:nvPr/>
        </p:nvSpPr>
        <p:spPr>
          <a:xfrm>
            <a:off x="5400674" y="5592931"/>
            <a:ext cx="6536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año después, Nerón envió a Vespasiano a sofocar la rebelión, y éste dejó a Tito para continuar el asedio, hasta la total destrucción de la ciudad en el año 70.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E7FF4A-38F5-6E0A-E4DF-DD42A8828A6C}"/>
              </a:ext>
            </a:extLst>
          </p:cNvPr>
          <p:cNvSpPr txBox="1"/>
          <p:nvPr/>
        </p:nvSpPr>
        <p:spPr>
          <a:xfrm>
            <a:off x="5400674" y="4305151"/>
            <a:ext cx="62436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 ocurrió el año 66 d.C. cuando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Galo intentó tomar Jerusalén. Su imprevista retirada permitió a los cristianos abandonar la ciudad y salvar su vida (Mr. 13:15-18).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8ECD1C-40C7-81A1-FB98-BB09A998A23F}"/>
              </a:ext>
            </a:extLst>
          </p:cNvPr>
          <p:cNvSpPr txBox="1"/>
          <p:nvPr/>
        </p:nvSpPr>
        <p:spPr>
          <a:xfrm>
            <a:off x="5400674" y="3325147"/>
            <a:ext cx="6243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deja claro que la “abominación desoladora” se refiere a Jerusalén rodeada de ejércitos romanos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21:20).</a:t>
            </a:r>
          </a:p>
        </p:txBody>
      </p:sp>
    </p:spTree>
    <p:extLst>
      <p:ext uri="{BB962C8B-B14F-4D97-AF65-F5344CB8AC3E}">
        <p14:creationId xmlns:p14="http://schemas.microsoft.com/office/powerpoint/2010/main" val="24197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5883FF-FC0C-8265-633D-0E6902089C94}"/>
              </a:ext>
            </a:extLst>
          </p:cNvPr>
          <p:cNvSpPr txBox="1"/>
          <p:nvPr/>
        </p:nvSpPr>
        <p:spPr>
          <a:xfrm>
            <a:off x="5963055" y="3221489"/>
            <a:ext cx="5184842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chemeClr val="accent3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 w="22225">
                  <a:noFill/>
                  <a:prstDash val="solid"/>
                </a:ln>
                <a:solidFill>
                  <a:srgbClr val="00C8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VENIDA DEL HIJO DEL HOMBRE</a:t>
            </a:r>
          </a:p>
        </p:txBody>
      </p:sp>
    </p:spTree>
    <p:extLst>
      <p:ext uri="{BB962C8B-B14F-4D97-AF65-F5344CB8AC3E}">
        <p14:creationId xmlns:p14="http://schemas.microsoft.com/office/powerpoint/2010/main" val="3083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CEB5A-7E9F-62E1-9616-739E4BB9FB23}"/>
              </a:ext>
            </a:extLst>
          </p:cNvPr>
          <p:cNvSpPr txBox="1"/>
          <p:nvPr/>
        </p:nvSpPr>
        <p:spPr>
          <a:xfrm>
            <a:off x="2579390" y="0"/>
            <a:ext cx="687147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dist="25400" dir="2700000" algn="bl" rotWithShape="0">
                    <a:schemeClr val="accent4">
                      <a:lumMod val="40000"/>
                      <a:lumOff val="60000"/>
                    </a:schemeClr>
                  </a:outerShdw>
                </a:effectLst>
              </a:rPr>
              <a:t>LA GRAN TRIBULACIÓN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5CE48B-C8E9-6A1E-9155-3AECE8E3E6CD}"/>
              </a:ext>
            </a:extLst>
          </p:cNvPr>
          <p:cNvSpPr txBox="1"/>
          <p:nvPr/>
        </p:nvSpPr>
        <p:spPr>
          <a:xfrm>
            <a:off x="2579390" y="628947"/>
            <a:ext cx="687147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“porque aquellos días serán de tribulación cual nunca ha habido desde el principio de la creación que Dios creó, hasta este tiempo, ni la habrá”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(Marcos 13:19)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9FFEFF-5542-9B69-59C3-3F1F4F4EBC23}"/>
              </a:ext>
            </a:extLst>
          </p:cNvPr>
          <p:cNvSpPr txBox="1"/>
          <p:nvPr/>
        </p:nvSpPr>
        <p:spPr>
          <a:xfrm>
            <a:off x="2621435" y="1524685"/>
            <a:ext cx="682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 de explicar la destrucción del Templo, Jesús comienza a hablar de lo que ocurriría entre ese evento y su Segunda Venida: un tiempo de tribulación extrema</a:t>
            </a:r>
            <a:br>
              <a:rPr lang="es-ES" sz="2000" b="1" dirty="0"/>
            </a:br>
            <a:r>
              <a:rPr lang="es-ES" sz="2000" b="1" dirty="0"/>
              <a:t>(Mr. 13:19).</a:t>
            </a:r>
          </a:p>
        </p:txBody>
      </p:sp>
      <p:pic>
        <p:nvPicPr>
          <p:cNvPr id="4" name="Imagen 3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8F23AD7-4FDD-6584-60A5-7FFE5BE3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55" y="3611724"/>
            <a:ext cx="2316243" cy="3088324"/>
          </a:xfrm>
          <a:prstGeom prst="round2DiagRect">
            <a:avLst>
              <a:gd name="adj1" fmla="val 0"/>
              <a:gd name="adj2" fmla="val 18284"/>
            </a:avLst>
          </a:prstGeom>
          <a:ln w="57150" cap="sq">
            <a:solidFill>
              <a:srgbClr val="9E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interior, edificio, hombre, pintura&#10;&#10;Descripción generada automáticamente">
            <a:extLst>
              <a:ext uri="{FF2B5EF4-FFF2-40B4-BE49-F238E27FC236}">
                <a16:creationId xmlns:a16="http://schemas.microsoft.com/office/drawing/2014/main" id="{86A71C42-3323-C376-8A4B-24981D27B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77" y="3611725"/>
            <a:ext cx="2477265" cy="308832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gente, grupo, parado&#10;&#10;Descripción generada automáticamente">
            <a:extLst>
              <a:ext uri="{FF2B5EF4-FFF2-40B4-BE49-F238E27FC236}">
                <a16:creationId xmlns:a16="http://schemas.microsoft.com/office/drawing/2014/main" id="{83387510-30D3-6A69-0910-A504DD2C4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55" y="157952"/>
            <a:ext cx="2315519" cy="308735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9E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par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89F5D7EF-7558-D538-4B31-B735C0969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77" y="157952"/>
            <a:ext cx="2477265" cy="3088323"/>
          </a:xfrm>
          <a:prstGeom prst="round2DiagRect">
            <a:avLst>
              <a:gd name="adj1" fmla="val 0"/>
              <a:gd name="adj2" fmla="val 15930"/>
            </a:avLst>
          </a:prstGeom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EF404E-1A74-58C8-F7F6-45278D84FBC3}"/>
              </a:ext>
            </a:extLst>
          </p:cNvPr>
          <p:cNvSpPr txBox="1"/>
          <p:nvPr/>
        </p:nvSpPr>
        <p:spPr>
          <a:xfrm>
            <a:off x="2621435" y="5464225"/>
            <a:ext cx="6829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1798, a partir de la reforma, la persecución amainó en algunas partes de Europa. Muchos tuvieron que huir de sus países para refugiarse  en Alemania o Suiza, a fin de librarse de la persecución.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9E16AD-46DA-AE27-C29C-D3367216CCBF}"/>
              </a:ext>
            </a:extLst>
          </p:cNvPr>
          <p:cNvSpPr txBox="1"/>
          <p:nvPr/>
        </p:nvSpPr>
        <p:spPr>
          <a:xfrm>
            <a:off x="2621435" y="4156175"/>
            <a:ext cx="6829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ese periodo, muchos pagaron con su vida su deseo de leer la Biblia, y de ser leales a sus enseñanzas. Daniel 7:25 y otros pasajes nos dicen que la persecución duraría 1.260 años (entre 538 y 1798).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891DDB-1D34-0980-A0CF-4E86474107AF}"/>
              </a:ext>
            </a:extLst>
          </p:cNvPr>
          <p:cNvSpPr txBox="1"/>
          <p:nvPr/>
        </p:nvSpPr>
        <p:spPr>
          <a:xfrm>
            <a:off x="2620710" y="2848124"/>
            <a:ext cx="6829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tribulación es contra “los escogidos”, es decir, los que se mantengan fieles a Jesús (Mr. 13:20). El periodo de tribulación implica la persecución del pueblo fiel por parte del poder religioso que dominó la Edad Media.</a:t>
            </a:r>
          </a:p>
        </p:txBody>
      </p:sp>
    </p:spTree>
    <p:extLst>
      <p:ext uri="{BB962C8B-B14F-4D97-AF65-F5344CB8AC3E}">
        <p14:creationId xmlns:p14="http://schemas.microsoft.com/office/powerpoint/2010/main" val="14823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1497</Words>
  <Application>Microsoft Office PowerPoint</Application>
  <PresentationFormat>Panorámica</PresentationFormat>
  <Paragraphs>57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2024-07-31T14:42:56Z</dcterms:created>
  <dcterms:modified xsi:type="dcterms:W3CDTF">2024-08-02T19:37:10Z</dcterms:modified>
</cp:coreProperties>
</file>