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2" r:id="rId6"/>
    <p:sldId id="273" r:id="rId7"/>
    <p:sldId id="274" r:id="rId8"/>
    <p:sldId id="275" r:id="rId9"/>
    <p:sldId id="268" r:id="rId10"/>
    <p:sldId id="269" r:id="rId11"/>
    <p:sldId id="270" r:id="rId12"/>
    <p:sldId id="271" r:id="rId13"/>
    <p:sldId id="264" r:id="rId14"/>
    <p:sldId id="265" r:id="rId15"/>
    <p:sldId id="266" r:id="rId16"/>
    <p:sldId id="267" r:id="rId17"/>
    <p:sldId id="260" r:id="rId18"/>
    <p:sldId id="261" r:id="rId19"/>
    <p:sldId id="262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27" r:id="rId32"/>
    <p:sldId id="328" r:id="rId33"/>
    <p:sldId id="329" r:id="rId34"/>
    <p:sldId id="330" r:id="rId35"/>
    <p:sldId id="331" r:id="rId36"/>
    <p:sldId id="332" r:id="rId37"/>
    <p:sldId id="333" r:id="rId38"/>
    <p:sldId id="334" r:id="rId39"/>
    <p:sldId id="33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56"/>
    </p:embeddedFont>
    <p:embeddedFont>
      <p:font typeface="Harrington" panose="04040505050A02020702" pitchFamily="82" charset="0"/>
      <p:regular r:id="rId57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A6B8C2"/>
    <a:srgbClr val="C6DDE0"/>
    <a:srgbClr val="DCE58B"/>
    <a:srgbClr val="CC929E"/>
    <a:srgbClr val="D09D4E"/>
    <a:srgbClr val="8FEAFF"/>
    <a:srgbClr val="FFE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00" autoAdjust="0"/>
    <p:restoredTop sz="94660"/>
  </p:normalViewPr>
  <p:slideViewPr>
    <p:cSldViewPr>
      <p:cViewPr varScale="1">
        <p:scale>
          <a:sx n="99" d="100"/>
          <a:sy n="99" d="100"/>
        </p:scale>
        <p:origin x="20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9435B-2514-47BF-A7D7-7B17AA8200DE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987392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BC3E86-2937-4DA9-B885-AE5DB8D1D1E2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485658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C83C1-A989-4BD0-9226-C479932D7539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5649055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9BB90-060F-49AA-AC9D-9EEF30CF06E1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71332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F249D-4BD1-42DB-8138-9CAA76652BDD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2296853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50166-1403-417F-B23E-E46F6AF46FFD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9357983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145FB-FC5B-4C8C-B54F-4D44D9EB19E7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4161685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6199-2CF6-4DEF-9C60-60354906E936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663153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05469-9A08-4750-9326-47F6D6812E2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4337705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8E525-ADEE-4F80-8687-291F3F7714C5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5974500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10279-3899-45C7-8BA9-EA9D34F75D49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3609843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0D352FC1-8AD2-4C7E-9C09-DD5E77677942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79388" y="115888"/>
            <a:ext cx="4275137" cy="1295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/>
            <a:r>
              <a:rPr lang="es-ES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LAS PARÁBOLAS</a:t>
            </a:r>
          </a:p>
          <a:p>
            <a:pPr algn="r"/>
            <a:r>
              <a:rPr lang="es-ES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DE JESÚS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WordArt 2"/>
          <p:cNvSpPr>
            <a:spLocks noChangeArrowheads="1" noChangeShapeType="1" noTextEdit="1"/>
          </p:cNvSpPr>
          <p:nvPr/>
        </p:nvSpPr>
        <p:spPr bwMode="auto">
          <a:xfrm>
            <a:off x="2124075" y="1196975"/>
            <a:ext cx="4608513" cy="4032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25400">
                  <a:solidFill>
                    <a:srgbClr val="D9A0A7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E2634"/>
                    </a:gs>
                    <a:gs pos="50000">
                      <a:srgbClr val="C33B4F"/>
                    </a:gs>
                    <a:gs pos="100000">
                      <a:srgbClr val="6E2634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33B4F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El plan de</a:t>
            </a:r>
          </a:p>
          <a:p>
            <a:pPr algn="ctr"/>
            <a:r>
              <a:rPr lang="es-ES" sz="3600" i="1" kern="10">
                <a:ln w="25400">
                  <a:solidFill>
                    <a:srgbClr val="D9A0A7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E2634"/>
                    </a:gs>
                    <a:gs pos="50000">
                      <a:srgbClr val="C33B4F"/>
                    </a:gs>
                    <a:gs pos="100000">
                      <a:srgbClr val="6E2634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33B4F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salvación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WordArt 2"/>
          <p:cNvSpPr>
            <a:spLocks noChangeArrowheads="1" noChangeShapeType="1" noTextEdit="1"/>
          </p:cNvSpPr>
          <p:nvPr/>
        </p:nvSpPr>
        <p:spPr bwMode="auto">
          <a:xfrm>
            <a:off x="250825" y="260350"/>
            <a:ext cx="56927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6. El grano de mostaza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6983413" y="6345238"/>
            <a:ext cx="2160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Mateo, 13: 31-32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07950" y="4900613"/>
            <a:ext cx="4176713" cy="1768475"/>
          </a:xfrm>
          <a:prstGeom prst="rect">
            <a:avLst/>
          </a:prstGeom>
          <a:solidFill>
            <a:srgbClr val="DFD597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El crecimiento en cantidad y calidad del Reino de la Gracia divina, la Iglesia.</a:t>
            </a:r>
          </a:p>
          <a:p>
            <a:pPr>
              <a:spcBef>
                <a:spcPct val="50000"/>
              </a:spcBef>
            </a:pPr>
            <a:r>
              <a:rPr lang="es-ES"/>
              <a:t>Dios lleva a cabo grandes cosas comenzando en forma pequeña.</a:t>
            </a:r>
          </a:p>
        </p:txBody>
      </p:sp>
      <p:pic>
        <p:nvPicPr>
          <p:cNvPr id="70661" name="Picture 5" descr="granomosta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88913"/>
            <a:ext cx="1703388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WordArt 2"/>
          <p:cNvSpPr>
            <a:spLocks noChangeArrowheads="1" noChangeShapeType="1" noTextEdit="1"/>
          </p:cNvSpPr>
          <p:nvPr/>
        </p:nvSpPr>
        <p:spPr bwMode="auto">
          <a:xfrm>
            <a:off x="395288" y="333375"/>
            <a:ext cx="29940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7. La cizaña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6804025" y="6308725"/>
            <a:ext cx="2160588" cy="396875"/>
          </a:xfrm>
          <a:prstGeom prst="rect">
            <a:avLst/>
          </a:prstGeom>
          <a:solidFill>
            <a:srgbClr val="DFD597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/>
              <a:t>Mateo, 13: 24-30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3924300" y="0"/>
            <a:ext cx="50403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El carácter decide el destino.</a:t>
            </a:r>
          </a:p>
          <a:p>
            <a:pPr>
              <a:spcBef>
                <a:spcPct val="50000"/>
              </a:spcBef>
            </a:pPr>
            <a:r>
              <a:rPr lang="es-E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Propósito del tiempo de gracia.</a:t>
            </a:r>
          </a:p>
          <a:p>
            <a:pPr>
              <a:spcBef>
                <a:spcPct val="50000"/>
              </a:spcBef>
            </a:pPr>
            <a:r>
              <a:rPr lang="es-E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La cizaña no se convierte finalmente en trigo.</a:t>
            </a:r>
          </a:p>
        </p:txBody>
      </p:sp>
      <p:pic>
        <p:nvPicPr>
          <p:cNvPr id="69637" name="Picture 5" descr="JesusParabolaTrigoYCizan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989138"/>
            <a:ext cx="2152650" cy="2524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9" name="Picture 7" descr="JesusParabolaDelEnemigoQueEchaCizañ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3240088" cy="2516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 b="-46693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WordArt 2"/>
          <p:cNvSpPr>
            <a:spLocks noChangeArrowheads="1" noChangeShapeType="1" noTextEdit="1"/>
          </p:cNvSpPr>
          <p:nvPr/>
        </p:nvSpPr>
        <p:spPr bwMode="auto">
          <a:xfrm>
            <a:off x="323850" y="333375"/>
            <a:ext cx="68738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8. Los labradores malvados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Mateo, 21: 33-43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107950" y="1196975"/>
            <a:ext cx="3024188" cy="2073275"/>
          </a:xfrm>
          <a:prstGeom prst="rect">
            <a:avLst/>
          </a:prstGeom>
          <a:solidFill>
            <a:srgbClr val="ECD4B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El eterno propósito de Dios triunfará a pesar de la infidelidad del hombre.</a:t>
            </a:r>
          </a:p>
          <a:p>
            <a:pPr>
              <a:spcBef>
                <a:spcPct val="50000"/>
              </a:spcBef>
            </a:pPr>
            <a:r>
              <a:rPr lang="es-ES"/>
              <a:t>Israel perdería su papel de nación escogida.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WordArt 2"/>
          <p:cNvSpPr>
            <a:spLocks noChangeArrowheads="1" noChangeShapeType="1" noTextEdit="1"/>
          </p:cNvSpPr>
          <p:nvPr/>
        </p:nvSpPr>
        <p:spPr bwMode="auto">
          <a:xfrm>
            <a:off x="1692275" y="981075"/>
            <a:ext cx="6119813" cy="4752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25400">
                  <a:solidFill>
                    <a:srgbClr val="D3CFB4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C4F4B"/>
                    </a:gs>
                    <a:gs pos="50000">
                      <a:srgbClr val="788882"/>
                    </a:gs>
                    <a:gs pos="100000">
                      <a:srgbClr val="3C4F4B"/>
                    </a:gs>
                  </a:gsLst>
                  <a:lin ang="2700000" scaled="1"/>
                </a:gradFill>
                <a:effectLst>
                  <a:outerShdw dist="109250" dir="12932261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La recepción</a:t>
            </a:r>
          </a:p>
          <a:p>
            <a:pPr algn="ctr"/>
            <a:r>
              <a:rPr lang="es-ES" sz="3600" i="1" kern="10">
                <a:ln w="25400">
                  <a:solidFill>
                    <a:srgbClr val="D3CFB4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C4F4B"/>
                    </a:gs>
                    <a:gs pos="50000">
                      <a:srgbClr val="788882"/>
                    </a:gs>
                    <a:gs pos="100000">
                      <a:srgbClr val="3C4F4B"/>
                    </a:gs>
                  </a:gsLst>
                  <a:lin ang="2700000" scaled="1"/>
                </a:gradFill>
                <a:effectLst>
                  <a:outerShdw dist="109250" dir="12932261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de la verdad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WordArt 2"/>
          <p:cNvSpPr>
            <a:spLocks noChangeArrowheads="1" noChangeShapeType="1" noTextEdit="1"/>
          </p:cNvSpPr>
          <p:nvPr/>
        </p:nvSpPr>
        <p:spPr bwMode="auto">
          <a:xfrm>
            <a:off x="107950" y="188913"/>
            <a:ext cx="8785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9. El sembrador, la semilla y los terrenos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-36513" y="6461125"/>
            <a:ext cx="280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Mateo, 13: 3-9, 18-23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6227763" y="908050"/>
            <a:ext cx="27352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La recepción de la verdad en diferentes clases de oyentes</a:t>
            </a:r>
          </a:p>
        </p:txBody>
      </p:sp>
      <p:pic>
        <p:nvPicPr>
          <p:cNvPr id="74758" name="Picture 6" descr="JesusParabolaElSembrador8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060575"/>
            <a:ext cx="1446212" cy="1584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7EAF1"/>
            </a:gs>
            <a:gs pos="100000">
              <a:srgbClr val="CFD3D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 descr="JesusParabolaBanquet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13100"/>
            <a:ext cx="4897438" cy="34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0" name="WordArt 2"/>
          <p:cNvSpPr>
            <a:spLocks noChangeArrowheads="1" noChangeShapeType="1" noTextEdit="1"/>
          </p:cNvSpPr>
          <p:nvPr/>
        </p:nvSpPr>
        <p:spPr bwMode="auto">
          <a:xfrm>
            <a:off x="323850" y="188913"/>
            <a:ext cx="41687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10. La gran cena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Lucas, 14: 16-24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52413" y="1173163"/>
            <a:ext cx="3024187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El peligro de descuidar o rechazar la verdad.</a:t>
            </a:r>
          </a:p>
          <a:p>
            <a:pPr>
              <a:spcBef>
                <a:spcPct val="50000"/>
              </a:spcBef>
            </a:pPr>
            <a:r>
              <a:rPr lang="es-ES"/>
              <a:t>Dios no puede aceptar un corazón dividido.</a:t>
            </a:r>
          </a:p>
        </p:txBody>
      </p:sp>
      <p:pic>
        <p:nvPicPr>
          <p:cNvPr id="73734" name="Picture 6" descr="JesusParabolaBanque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836613"/>
            <a:ext cx="539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3A77B"/>
            </a:gs>
            <a:gs pos="100000">
              <a:srgbClr val="D3A77B">
                <a:gamma/>
                <a:tint val="73725"/>
                <a:invGamma/>
              </a:srgbClr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6" name="Picture 10" descr="JesusParabolaBuscaUnTesor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820988"/>
            <a:ext cx="30988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8" name="WordArt 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58753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11. El tesoro escondido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Mateo, 13: 44</a:t>
            </a:r>
          </a:p>
        </p:txBody>
      </p:sp>
      <p:pic>
        <p:nvPicPr>
          <p:cNvPr id="80904" name="Picture 8" descr="El tesoro escondi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908050"/>
            <a:ext cx="6953250" cy="38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3708400" y="4868863"/>
            <a:ext cx="29511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El valor supremo de la verdad y el esfuerzo indispensable para adquirirla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06D8B"/>
            </a:gs>
            <a:gs pos="50000">
              <a:srgbClr val="506D8B">
                <a:gamma/>
                <a:tint val="73725"/>
                <a:invGamma/>
              </a:srgbClr>
            </a:gs>
            <a:gs pos="100000">
              <a:srgbClr val="506D8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WordArt 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83137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12. El paño nuevo y el vino nuevo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Marcos, 2: 21-22</a:t>
            </a:r>
          </a:p>
        </p:txBody>
      </p:sp>
      <p:pic>
        <p:nvPicPr>
          <p:cNvPr id="79877" name="Picture 5" descr="odr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908050"/>
            <a:ext cx="3251200" cy="446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6" descr="odre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97200"/>
            <a:ext cx="2409825" cy="35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0" name="Picture 8" descr="Remien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35050"/>
            <a:ext cx="2376488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916238" y="2884488"/>
            <a:ext cx="2592387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La verdad frente a las tradiciones.</a:t>
            </a:r>
          </a:p>
          <a:p>
            <a:pPr>
              <a:spcBef>
                <a:spcPct val="50000"/>
              </a:spcBef>
            </a:pPr>
            <a:r>
              <a:rPr lang="es-ES"/>
              <a:t>El peligro de las opiniones preconcebidas.</a:t>
            </a:r>
          </a:p>
        </p:txBody>
      </p:sp>
      <p:pic>
        <p:nvPicPr>
          <p:cNvPr id="79879" name="Picture 7" descr="odre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FEBE8"/>
              </a:clrFrom>
              <a:clrTo>
                <a:srgbClr val="EFEB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4581525"/>
            <a:ext cx="1446212" cy="18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WordArt 2"/>
          <p:cNvSpPr>
            <a:spLocks noChangeArrowheads="1" noChangeShapeType="1" noTextEdit="1"/>
          </p:cNvSpPr>
          <p:nvPr/>
        </p:nvSpPr>
        <p:spPr bwMode="auto">
          <a:xfrm>
            <a:off x="250825" y="260350"/>
            <a:ext cx="53181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13. Los dos deudores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6659563" y="6308725"/>
            <a:ext cx="2233612" cy="396875"/>
          </a:xfrm>
          <a:prstGeom prst="rect">
            <a:avLst/>
          </a:prstGeom>
          <a:solidFill>
            <a:srgbClr val="471F09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Lucas, 7: 41-43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6011863" y="4292600"/>
            <a:ext cx="2736850" cy="1311275"/>
          </a:xfrm>
          <a:prstGeom prst="rect">
            <a:avLst/>
          </a:prstGeom>
          <a:solidFill>
            <a:srgbClr val="471F09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El aprecio y la gratitud por el amor y la misericordia de Dios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23850" y="333375"/>
            <a:ext cx="8496300" cy="33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4800">
                <a:solidFill>
                  <a:schemeClr val="bg1"/>
                </a:solidFill>
                <a:latin typeface="Harrington" panose="04040505050A02020702" pitchFamily="82" charset="0"/>
              </a:rPr>
              <a:t>Abriré mi boca en parábolas. </a:t>
            </a:r>
          </a:p>
          <a:p>
            <a:pPr algn="ctr">
              <a:spcBef>
                <a:spcPct val="50000"/>
              </a:spcBef>
            </a:pPr>
            <a:r>
              <a:rPr lang="es-ES" sz="4800">
                <a:solidFill>
                  <a:schemeClr val="bg1"/>
                </a:solidFill>
                <a:latin typeface="Harrington" panose="04040505050A02020702" pitchFamily="82" charset="0"/>
              </a:rPr>
              <a:t>Diré cosas que han estado ocultas desde la creación del mundo.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44463" y="6491288"/>
            <a:ext cx="17637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0">
                <a:solidFill>
                  <a:schemeClr val="bg1"/>
                </a:solidFill>
              </a:rPr>
              <a:t>Mateo, 13: 35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2"/>
          <p:cNvSpPr>
            <a:spLocks noChangeArrowheads="1" noChangeShapeType="1" noTextEdit="1"/>
          </p:cNvSpPr>
          <p:nvPr/>
        </p:nvSpPr>
        <p:spPr bwMode="auto">
          <a:xfrm>
            <a:off x="250825" y="260350"/>
            <a:ext cx="7802563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14. La edificación de una torre;</a:t>
            </a:r>
          </a:p>
          <a:p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   un rey se marcha a la guerra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Lucas, 14: 28-33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50825" y="2060575"/>
            <a:ext cx="2808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Calculando el costo del discipulado</a:t>
            </a:r>
          </a:p>
        </p:txBody>
      </p:sp>
      <p:pic>
        <p:nvPicPr>
          <p:cNvPr id="23558" name="Picture 6" descr="ejercito_doscoronas_berwi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013325"/>
            <a:ext cx="2305050" cy="1730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9" descr="casa lim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052513"/>
            <a:ext cx="3889375" cy="48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Mateo, 12: 43-45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0" y="3573463"/>
            <a:ext cx="284321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La necesidad de una actitud positiva hacia la verdad; el pecado imperdonable.</a:t>
            </a:r>
          </a:p>
          <a:p>
            <a:pPr>
              <a:spcBef>
                <a:spcPct val="50000"/>
              </a:spcBef>
            </a:pPr>
            <a:r>
              <a:rPr lang="es-ES"/>
              <a:t>La condición de los dirigentes judíos.</a:t>
            </a:r>
          </a:p>
          <a:p>
            <a:pPr>
              <a:spcBef>
                <a:spcPct val="50000"/>
              </a:spcBef>
            </a:pPr>
            <a:r>
              <a:rPr lang="es-ES"/>
              <a:t>La justificación es incompleta sin la santificación.</a:t>
            </a:r>
          </a:p>
        </p:txBody>
      </p:sp>
      <p:pic>
        <p:nvPicPr>
          <p:cNvPr id="22535" name="Picture 7" descr="Satanas (7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2701">
            <a:off x="5867400" y="2997200"/>
            <a:ext cx="2697163" cy="2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Satanas (6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7" t="22337" r="20876" b="50037"/>
          <a:stretch>
            <a:fillRect/>
          </a:stretch>
        </p:blipFill>
        <p:spPr bwMode="auto">
          <a:xfrm rot="2912270">
            <a:off x="185738" y="1262063"/>
            <a:ext cx="2484437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WordArt 2"/>
          <p:cNvSpPr>
            <a:spLocks noChangeArrowheads="1" noChangeShapeType="1" noTextEdit="1"/>
          </p:cNvSpPr>
          <p:nvPr/>
        </p:nvSpPr>
        <p:spPr bwMode="auto">
          <a:xfrm>
            <a:off x="323850" y="260350"/>
            <a:ext cx="71247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15. Siete espíritus inmundos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41989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16. Los dos hijos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Mateo, 21: 28-32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23850" y="5445125"/>
            <a:ext cx="43926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Valen los hechos, no las palabras; la profesión de fe sin práctica, es hipocresía</a:t>
            </a:r>
          </a:p>
        </p:txBody>
      </p:sp>
      <p:pic>
        <p:nvPicPr>
          <p:cNvPr id="21510" name="Picture 6" descr="doshij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5984875" cy="3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79388" y="5583238"/>
            <a:ext cx="8785225" cy="1158875"/>
          </a:xfrm>
          <a:prstGeom prst="rect">
            <a:avLst/>
          </a:prstGeom>
          <a:solidFill>
            <a:srgbClr val="471F0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La percepción de la verdad no es un fin en sí mismo, sino el medio para lograr la transformación de la vida.</a:t>
            </a:r>
          </a:p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La necedad del conocimiento sin obediencia.</a:t>
            </a:r>
          </a:p>
        </p:txBody>
      </p:sp>
      <p:sp>
        <p:nvSpPr>
          <p:cNvPr id="20482" name="WordArt 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871378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17. Edificando sobre la Roca o sobre la arena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Mateo, 7: 24-27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51133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18. El rico insensato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Lucas, 12: 16-21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79388" y="4221163"/>
            <a:ext cx="2447925" cy="2378075"/>
          </a:xfrm>
          <a:prstGeom prst="rect">
            <a:avLst/>
          </a:prstGeom>
          <a:solidFill>
            <a:srgbClr val="DCE58B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El peligro de aferrarse a las cosas terrenales; necedad de vivir para lo material.</a:t>
            </a:r>
          </a:p>
          <a:p>
            <a:pPr>
              <a:spcBef>
                <a:spcPct val="50000"/>
              </a:spcBef>
            </a:pPr>
            <a:r>
              <a:rPr lang="es-ES"/>
              <a:t>Vivir para uno mismo es perecer.</a:t>
            </a:r>
          </a:p>
        </p:txBody>
      </p:sp>
      <p:pic>
        <p:nvPicPr>
          <p:cNvPr id="19461" name="Picture 5" descr="granero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196975"/>
            <a:ext cx="12954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graner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84313"/>
            <a:ext cx="1801812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graner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1916113"/>
            <a:ext cx="2592387" cy="221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graner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852738"/>
            <a:ext cx="3816350" cy="32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guadañ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052513"/>
            <a:ext cx="322262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2"/>
          <p:cNvSpPr>
            <a:spLocks noChangeArrowheads="1" noChangeShapeType="1" noTextEdit="1"/>
          </p:cNvSpPr>
          <p:nvPr/>
        </p:nvSpPr>
        <p:spPr bwMode="auto">
          <a:xfrm>
            <a:off x="1908175" y="2276475"/>
            <a:ext cx="5400675" cy="223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La transformación</a:t>
            </a:r>
          </a:p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del carácter</a:t>
            </a:r>
          </a:p>
        </p:txBody>
      </p:sp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2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61261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19. La semilla que crece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Marcos, 4: 26-29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23850" y="4365625"/>
            <a:ext cx="41767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La fe y las obras: la cooperación del esfuerzo humano con el poder infinito en el crecimiento cristiano</a:t>
            </a:r>
          </a:p>
        </p:txBody>
      </p:sp>
      <p:pic>
        <p:nvPicPr>
          <p:cNvPr id="17413" name="Picture 5" descr="trigoSem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23"/>
          <a:stretch>
            <a:fillRect/>
          </a:stretch>
        </p:blipFill>
        <p:spPr bwMode="auto">
          <a:xfrm>
            <a:off x="107950" y="1484313"/>
            <a:ext cx="1763713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rigoPequeñ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6" r="26437"/>
          <a:stretch>
            <a:fillRect/>
          </a:stretch>
        </p:blipFill>
        <p:spPr bwMode="auto">
          <a:xfrm>
            <a:off x="1979613" y="1484313"/>
            <a:ext cx="18002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espig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484313"/>
            <a:ext cx="180022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espiga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484313"/>
            <a:ext cx="19431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trigoSieg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484313"/>
            <a:ext cx="1052512" cy="13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 b="-3168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/>
          <p:cNvSpPr>
            <a:spLocks noChangeArrowheads="1" noChangeShapeType="1" noTextEdit="1"/>
          </p:cNvSpPr>
          <p:nvPr/>
        </p:nvSpPr>
        <p:spPr bwMode="auto">
          <a:xfrm>
            <a:off x="323850" y="188913"/>
            <a:ext cx="38401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20. La levadura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364163" y="5949950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Mateo, 13: 33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0825" y="4652963"/>
            <a:ext cx="4032250" cy="2073275"/>
          </a:xfrm>
          <a:prstGeom prst="rect">
            <a:avLst/>
          </a:prstGeom>
          <a:solidFill>
            <a:srgbClr val="FFE8D1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El crecimiento intenso y cualitativo del reino de los cielos.</a:t>
            </a:r>
          </a:p>
          <a:p>
            <a:pPr>
              <a:spcBef>
                <a:spcPct val="50000"/>
              </a:spcBef>
            </a:pPr>
            <a:r>
              <a:rPr lang="es-ES"/>
              <a:t>El poder celestial es implantado en el corazón, y transforma la vida.</a:t>
            </a:r>
          </a:p>
        </p:txBody>
      </p:sp>
      <p:pic>
        <p:nvPicPr>
          <p:cNvPr id="16389" name="Picture 5" descr="Levadura_prensada_o_fresca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" t="2953" r="7303" b="49016"/>
          <a:stretch>
            <a:fillRect/>
          </a:stretch>
        </p:blipFill>
        <p:spPr bwMode="auto">
          <a:xfrm>
            <a:off x="6804025" y="115888"/>
            <a:ext cx="22320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 noTextEdit="1"/>
          </p:cNvSpPr>
          <p:nvPr/>
        </p:nvSpPr>
        <p:spPr bwMode="auto">
          <a:xfrm>
            <a:off x="179388" y="44450"/>
            <a:ext cx="7056437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21. El hombre sin vestido de bodas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300788" y="645318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Mateo, 22: 2-14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95288" y="5805488"/>
            <a:ext cx="2663825" cy="701675"/>
          </a:xfrm>
          <a:prstGeom prst="rect">
            <a:avLst/>
          </a:prstGeom>
          <a:solidFill>
            <a:srgbClr val="CCFFCC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La importancia de la justicia de Cristo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1187450" y="2276475"/>
            <a:ext cx="6481763" cy="2016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22225">
                  <a:solidFill>
                    <a:srgbClr val="6C300E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BF192"/>
                    </a:gs>
                    <a:gs pos="50000">
                      <a:srgbClr val="9C7927"/>
                    </a:gs>
                    <a:gs pos="100000">
                      <a:srgbClr val="FBF192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6C300E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La oración</a:t>
            </a: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1116013" y="115888"/>
            <a:ext cx="77771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200" b="0"/>
              <a:t>Las 40 parábolas de Jesús registradas en los Evangelios se pueden dividir en las siguientes secciones: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619250" y="993775"/>
            <a:ext cx="6842125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b="0"/>
              <a:t>La misericordia, la justicia y el amor divinos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b="0"/>
              <a:t>El plan de salvación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b="0"/>
              <a:t>La recepción de la verdad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b="0"/>
              <a:t>La transformación del carácter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b="0"/>
              <a:t>La oración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b="0"/>
              <a:t>La humildad contra el orgullo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b="0"/>
              <a:t>Aprovechando las oportunidades presentes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b="0"/>
              <a:t>El cristiano y su prójimo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b="0"/>
              <a:t>Esperando el regreso del Señor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b="0"/>
              <a:t>El juicio final; recompensas eternas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1116013" y="6051550"/>
            <a:ext cx="77771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200" b="0"/>
              <a:t>A continuación veremos cada una de estas parábolas y la lección que nos quieren enseñar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/>
      <p:bldP spid="829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JesusMateo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1057" r="1518" b="15862"/>
          <a:stretch>
            <a:fillRect/>
          </a:stretch>
        </p:blipFill>
        <p:spPr bwMode="auto">
          <a:xfrm>
            <a:off x="74613" y="908050"/>
            <a:ext cx="5434012" cy="587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WordArt 3"/>
          <p:cNvSpPr>
            <a:spLocks noChangeArrowheads="1" noChangeShapeType="1" noTextEdit="1"/>
          </p:cNvSpPr>
          <p:nvPr/>
        </p:nvSpPr>
        <p:spPr bwMode="auto">
          <a:xfrm>
            <a:off x="71438" y="188913"/>
            <a:ext cx="896461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22. El amigo que llama a medianoche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Lucas, 11: 5-13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865813" y="2198688"/>
            <a:ext cx="2809875" cy="173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>
                <a:solidFill>
                  <a:schemeClr val="bg1"/>
                </a:solidFill>
              </a:rPr>
              <a:t>La perseverancia en la oración.</a:t>
            </a:r>
          </a:p>
          <a:p>
            <a:pPr>
              <a:spcBef>
                <a:spcPct val="50000"/>
              </a:spcBef>
            </a:pPr>
            <a:r>
              <a:rPr lang="es-ES" sz="2400">
                <a:solidFill>
                  <a:schemeClr val="bg1"/>
                </a:solidFill>
              </a:rPr>
              <a:t>Pidiendo para dar a otros.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250825" y="260350"/>
            <a:ext cx="441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23. El juez injusto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Lucas, 18: 1-8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23850" y="2997200"/>
            <a:ext cx="3241675" cy="1187450"/>
          </a:xfrm>
          <a:prstGeom prst="rect">
            <a:avLst/>
          </a:prstGeom>
          <a:solidFill>
            <a:srgbClr val="A6B8C2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/>
              <a:t>La perseverancia, el fervor y la confianza al orar</a:t>
            </a:r>
          </a:p>
        </p:txBody>
      </p:sp>
      <p:pic>
        <p:nvPicPr>
          <p:cNvPr id="12296" name="Picture 8" descr="juezViu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0"/>
            <a:ext cx="5924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2"/>
          <p:cNvSpPr>
            <a:spLocks noChangeArrowheads="1" noChangeShapeType="1" noTextEdit="1"/>
          </p:cNvSpPr>
          <p:nvPr/>
        </p:nvSpPr>
        <p:spPr bwMode="auto">
          <a:xfrm>
            <a:off x="2124075" y="1412875"/>
            <a:ext cx="4968875" cy="4032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25400">
                  <a:solidFill>
                    <a:srgbClr val="775995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775995"/>
                    </a:gs>
                    <a:gs pos="100000">
                      <a:srgbClr val="ECC6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775995"/>
                  </a:outerShdw>
                </a:effectLst>
                <a:latin typeface="Arial Black" panose="020B0A04020102020204" pitchFamily="34" charset="0"/>
              </a:rPr>
              <a:t>La humildad</a:t>
            </a:r>
          </a:p>
          <a:p>
            <a:pPr algn="ctr"/>
            <a:r>
              <a:rPr lang="es-ES" sz="3600" i="1" kern="10">
                <a:ln w="25400">
                  <a:solidFill>
                    <a:srgbClr val="775995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775995"/>
                    </a:gs>
                    <a:gs pos="100000">
                      <a:srgbClr val="ECC6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775995"/>
                  </a:outerShdw>
                </a:effectLst>
                <a:latin typeface="Arial Black" panose="020B0A04020102020204" pitchFamily="34" charset="0"/>
              </a:rPr>
              <a:t>contra</a:t>
            </a:r>
          </a:p>
          <a:p>
            <a:pPr algn="ctr"/>
            <a:r>
              <a:rPr lang="es-ES" sz="3600" i="1" kern="10">
                <a:ln w="25400">
                  <a:solidFill>
                    <a:srgbClr val="775995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775995"/>
                    </a:gs>
                    <a:gs pos="100000">
                      <a:srgbClr val="ECC6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775995"/>
                  </a:outerShdw>
                </a:effectLst>
                <a:latin typeface="Arial Black" panose="020B0A04020102020204" pitchFamily="34" charset="0"/>
              </a:rPr>
              <a:t>el orgullo</a:t>
            </a:r>
          </a:p>
        </p:txBody>
      </p:sp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JesusFariseos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3E7EA"/>
              </a:clrFrom>
              <a:clrTo>
                <a:srgbClr val="E3E7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6264275" cy="551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WordArt 2"/>
          <p:cNvSpPr>
            <a:spLocks noChangeArrowheads="1" noChangeShapeType="1" noTextEdit="1"/>
          </p:cNvSpPr>
          <p:nvPr/>
        </p:nvSpPr>
        <p:spPr bwMode="auto">
          <a:xfrm>
            <a:off x="179388" y="333375"/>
            <a:ext cx="82899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24. Escogiendo puestos de honor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Lucas, 14: 7-11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732588" y="2565400"/>
            <a:ext cx="21605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La humildad en el trato con el prójimo; honrar a otros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180975" y="44450"/>
            <a:ext cx="6551613" cy="4333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25. El fariseo y el publicano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795963" y="6461125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Lucas, 18: 9-14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79388" y="4149725"/>
            <a:ext cx="1871662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La humildad ante Dios; el peligro del orgullo y la justicia propia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2"/>
          <p:cNvSpPr>
            <a:spLocks noChangeArrowheads="1" noChangeShapeType="1" noTextEdit="1"/>
          </p:cNvSpPr>
          <p:nvPr/>
        </p:nvSpPr>
        <p:spPr bwMode="auto">
          <a:xfrm>
            <a:off x="1619250" y="1557338"/>
            <a:ext cx="6048375" cy="3959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15875">
                  <a:solidFill>
                    <a:srgbClr val="43453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3A691"/>
                    </a:gs>
                    <a:gs pos="50000">
                      <a:srgbClr val="696C59"/>
                    </a:gs>
                    <a:gs pos="100000">
                      <a:srgbClr val="A3A691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Aprovechando</a:t>
            </a:r>
          </a:p>
          <a:p>
            <a:pPr algn="ctr"/>
            <a:r>
              <a:rPr lang="es-ES" sz="3600" i="1" kern="10">
                <a:ln w="15875">
                  <a:solidFill>
                    <a:srgbClr val="43453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3A691"/>
                    </a:gs>
                    <a:gs pos="50000">
                      <a:srgbClr val="696C59"/>
                    </a:gs>
                    <a:gs pos="100000">
                      <a:srgbClr val="A3A691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las oportunidades</a:t>
            </a:r>
          </a:p>
          <a:p>
            <a:pPr algn="ctr"/>
            <a:r>
              <a:rPr lang="es-ES" sz="3600" i="1" kern="10">
                <a:ln w="15875">
                  <a:solidFill>
                    <a:srgbClr val="43453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3A691"/>
                    </a:gs>
                    <a:gs pos="50000">
                      <a:srgbClr val="696C59"/>
                    </a:gs>
                    <a:gs pos="100000">
                      <a:srgbClr val="A3A691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presentes</a:t>
            </a:r>
          </a:p>
        </p:txBody>
      </p:sp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/>
          <p:cNvSpPr>
            <a:spLocks noChangeArrowheads="1" noChangeShapeType="1" noTextEdit="1"/>
          </p:cNvSpPr>
          <p:nvPr/>
        </p:nvSpPr>
        <p:spPr bwMode="auto">
          <a:xfrm>
            <a:off x="179388" y="260350"/>
            <a:ext cx="79327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26. El hombre noble y las minas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148263" y="6488113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Lucas, 19: 11-27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388" y="4443413"/>
            <a:ext cx="3816350" cy="2225675"/>
          </a:xfrm>
          <a:prstGeom prst="rect">
            <a:avLst/>
          </a:prstGeom>
          <a:solidFill>
            <a:srgbClr val="FFB84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El cultivo de los talentos y el uso de las oportunidades.</a:t>
            </a:r>
          </a:p>
          <a:p>
            <a:pPr>
              <a:spcBef>
                <a:spcPct val="50000"/>
              </a:spcBef>
            </a:pPr>
            <a:r>
              <a:rPr lang="es-ES"/>
              <a:t>Trabajar mientras se espera el reino.</a:t>
            </a:r>
          </a:p>
          <a:p>
            <a:pPr>
              <a:spcBef>
                <a:spcPct val="50000"/>
              </a:spcBef>
            </a:pPr>
            <a:r>
              <a:rPr lang="es-ES"/>
              <a:t>El servicio fiel será la base del galardón.</a:t>
            </a:r>
          </a:p>
        </p:txBody>
      </p:sp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179388" y="260350"/>
            <a:ext cx="40227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27. Los talentos</a:t>
            </a:r>
          </a:p>
        </p:txBody>
      </p:sp>
      <p:pic>
        <p:nvPicPr>
          <p:cNvPr id="6148" name="Picture 4" descr="paraboladelostalentos_coll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513"/>
            <a:ext cx="3960813" cy="55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Mateo, 25: 14-30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211638" y="4437063"/>
            <a:ext cx="4824412" cy="1768475"/>
          </a:xfrm>
          <a:prstGeom prst="rect">
            <a:avLst/>
          </a:prstGeom>
          <a:solidFill>
            <a:srgbClr val="EBDBAA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effectLst>
                  <a:outerShdw blurRad="38100" dist="38100" dir="2700000" algn="tl">
                    <a:srgbClr val="FFFFFF"/>
                  </a:outerShdw>
                </a:effectLst>
              </a:rPr>
              <a:t>La misma enseñanza que la parábola del hombre noble y las minas.</a:t>
            </a:r>
          </a:p>
          <a:p>
            <a:pPr>
              <a:spcBef>
                <a:spcPct val="50000"/>
              </a:spcBef>
            </a:pPr>
            <a:r>
              <a:rPr lang="es-ES">
                <a:effectLst>
                  <a:outerShdw blurRad="38100" dist="38100" dir="2700000" algn="tl">
                    <a:srgbClr val="FFFFFF"/>
                  </a:outerShdw>
                </a:effectLst>
              </a:rPr>
              <a:t>Además, nos enseña a ayudar a otros en la preparación para el regreso de nuestro Señor.</a:t>
            </a:r>
          </a:p>
        </p:txBody>
      </p:sp>
      <p:pic>
        <p:nvPicPr>
          <p:cNvPr id="6152" name="Picture 8" descr="JesusParabolaDeLosTalentos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88913"/>
            <a:ext cx="3500438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250825" y="260350"/>
            <a:ext cx="5867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28. El mayordomo infiel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867400" y="6021388"/>
            <a:ext cx="280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Lucas, 16: 1-9</a:t>
            </a:r>
          </a:p>
        </p:txBody>
      </p:sp>
      <p:pic>
        <p:nvPicPr>
          <p:cNvPr id="5125" name="Picture 5" descr="LlamamientoDeMateo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908050"/>
            <a:ext cx="4392612" cy="4043363"/>
          </a:xfrm>
          <a:prstGeom prst="rect">
            <a:avLst/>
          </a:prstGeom>
          <a:noFill/>
          <a:ln w="25400">
            <a:solidFill>
              <a:srgbClr val="006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39750" y="981075"/>
            <a:ext cx="36004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El uso diligente de las oportunidades presentes como preparación para la vida futura</a:t>
            </a:r>
          </a:p>
        </p:txBody>
      </p:sp>
      <p:pic>
        <p:nvPicPr>
          <p:cNvPr id="5127" name="Picture 7" descr="Santia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35909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2843213" y="187325"/>
            <a:ext cx="413067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25400" dir="5400000" algn="ctr" rotWithShape="0">
                    <a:srgbClr val="FFFF0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29. El rico y Lázaro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732588" y="6461125"/>
            <a:ext cx="2376487" cy="396875"/>
          </a:xfrm>
          <a:prstGeom prst="rect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/>
              <a:t>Lucas, 16: 19-31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07950" y="1341438"/>
            <a:ext cx="6049963" cy="1616075"/>
          </a:xfrm>
          <a:prstGeom prst="rect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El destino eterno se decide en la vida presente.</a:t>
            </a:r>
          </a:p>
          <a:p>
            <a:pPr>
              <a:spcBef>
                <a:spcPct val="50000"/>
              </a:spcBef>
            </a:pPr>
            <a:r>
              <a:rPr lang="es-ES"/>
              <a:t>No hay un segundo tiempo de gracia.</a:t>
            </a:r>
          </a:p>
          <a:p>
            <a:pPr>
              <a:spcBef>
                <a:spcPct val="50000"/>
              </a:spcBef>
            </a:pPr>
            <a:r>
              <a:rPr lang="es-ES"/>
              <a:t>Peligro por la preocupación en las cosas materiales.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WordArt 2"/>
          <p:cNvSpPr>
            <a:spLocks noChangeArrowheads="1" noChangeShapeType="1" noTextEdit="1"/>
          </p:cNvSpPr>
          <p:nvPr/>
        </p:nvSpPr>
        <p:spPr bwMode="auto">
          <a:xfrm>
            <a:off x="1403350" y="1341438"/>
            <a:ext cx="6192838" cy="4176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12700">
                  <a:solidFill>
                    <a:srgbClr val="394D3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C285"/>
                    </a:gs>
                    <a:gs pos="50000">
                      <a:srgbClr val="FFFFA3"/>
                    </a:gs>
                    <a:gs pos="100000">
                      <a:srgbClr val="DCC285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FFFFA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La misericordia,</a:t>
            </a:r>
          </a:p>
          <a:p>
            <a:pPr algn="ctr"/>
            <a:r>
              <a:rPr lang="es-ES" sz="3600" i="1" kern="10">
                <a:ln w="12700">
                  <a:solidFill>
                    <a:srgbClr val="394D3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C285"/>
                    </a:gs>
                    <a:gs pos="50000">
                      <a:srgbClr val="FFFFA3"/>
                    </a:gs>
                    <a:gs pos="100000">
                      <a:srgbClr val="DCC285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FFFFA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la justicia y</a:t>
            </a:r>
          </a:p>
          <a:p>
            <a:pPr algn="ctr"/>
            <a:r>
              <a:rPr lang="es-ES" sz="3600" i="1" kern="10">
                <a:ln w="12700">
                  <a:solidFill>
                    <a:srgbClr val="394D3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C285"/>
                    </a:gs>
                    <a:gs pos="50000">
                      <a:srgbClr val="FFFFA3"/>
                    </a:gs>
                    <a:gs pos="100000">
                      <a:srgbClr val="DCC285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FFFFA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el amor divinos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2"/>
          <p:cNvSpPr>
            <a:spLocks noChangeArrowheads="1" noChangeShapeType="1" noTextEdit="1"/>
          </p:cNvSpPr>
          <p:nvPr/>
        </p:nvSpPr>
        <p:spPr bwMode="auto">
          <a:xfrm>
            <a:off x="1619250" y="1844675"/>
            <a:ext cx="5689600" cy="3313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1587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FF53A9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El cristiano y</a:t>
            </a:r>
          </a:p>
          <a:p>
            <a:pPr algn="ctr"/>
            <a:r>
              <a:rPr lang="es-ES" sz="3600" i="1" kern="10">
                <a:ln w="1587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FF53A9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su prójimo</a:t>
            </a:r>
          </a:p>
        </p:txBody>
      </p:sp>
    </p:spTree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 descr="JesusParabolaElBuensamaritan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365625"/>
            <a:ext cx="3170237" cy="211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WordArt 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496887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30. El buen samaritano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6156325" y="6488113"/>
            <a:ext cx="280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Lucas, 10: 30-37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327650" y="0"/>
            <a:ext cx="381635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effectLst>
                  <a:outerShdw blurRad="38100" dist="38100" dir="2700000" algn="tl">
                    <a:srgbClr val="C0C0C0"/>
                  </a:outerShdw>
                </a:effectLst>
              </a:rPr>
              <a:t>La verdadera religión consiste en el servicio activo a favor de otros; de esto depende el destino eterno.</a:t>
            </a:r>
          </a:p>
          <a:p>
            <a:pPr>
              <a:spcBef>
                <a:spcPct val="50000"/>
              </a:spcBef>
            </a:pPr>
            <a:r>
              <a:rPr lang="es-ES">
                <a:effectLst>
                  <a:outerShdw blurRad="38100" dist="38100" dir="2700000" algn="tl">
                    <a:srgbClr val="C0C0C0"/>
                  </a:outerShdw>
                </a:effectLst>
              </a:rPr>
              <a:t>El contacto con el que sufre libera el alma del egoísmo.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1" name="Picture 7" descr="JesusMateo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t="1068" r="1486" b="19240"/>
          <a:stretch>
            <a:fillRect/>
          </a:stretch>
        </p:blipFill>
        <p:spPr bwMode="auto">
          <a:xfrm>
            <a:off x="287338" y="1125538"/>
            <a:ext cx="4789487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WordArt 2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7094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31. El siervo que no perdonó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Mateo, 18: 23-35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364163" y="1052513"/>
            <a:ext cx="360045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Misericordia y perdón para otros.</a:t>
            </a:r>
          </a:p>
          <a:p>
            <a:pPr>
              <a:spcBef>
                <a:spcPct val="50000"/>
              </a:spcBef>
            </a:pPr>
            <a:r>
              <a:rPr lang="es-ES"/>
              <a:t>El perdón de Dios depende de cómo perdonamos a nuestro prójimo.</a:t>
            </a:r>
          </a:p>
        </p:txBody>
      </p:sp>
      <p:pic>
        <p:nvPicPr>
          <p:cNvPr id="41989" name="Picture 5" descr="jesusParabolaDelSiervoMaltratad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2852738"/>
            <a:ext cx="3354387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692626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32. Tesoros viejos y nuevos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011863" y="6461125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>
                <a:solidFill>
                  <a:srgbClr val="FFFF00"/>
                </a:solidFill>
              </a:rPr>
              <a:t>Mateo, 13: 52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06363" y="1411288"/>
            <a:ext cx="273685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 familiaridad con las antiguas verdades; cuidado con las nuevas.</a:t>
            </a:r>
          </a:p>
          <a:p>
            <a:pPr>
              <a:spcBef>
                <a:spcPct val="50000"/>
              </a:spcBef>
            </a:pPr>
            <a:r>
              <a:rPr lang="es-ES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Adaptar la verdad a las necesidades de los oyentes.</a:t>
            </a:r>
          </a:p>
        </p:txBody>
      </p:sp>
      <p:pic>
        <p:nvPicPr>
          <p:cNvPr id="40965" name="Picture 5" descr="Tesoro-de-vill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115888"/>
            <a:ext cx="1687512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mayordom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8" name="WordArt 2"/>
          <p:cNvSpPr>
            <a:spLocks noChangeArrowheads="1" noChangeShapeType="1" noTextEdit="1"/>
          </p:cNvSpPr>
          <p:nvPr/>
        </p:nvSpPr>
        <p:spPr bwMode="auto">
          <a:xfrm>
            <a:off x="323850" y="476250"/>
            <a:ext cx="5410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33. El mayordomo fiel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5651500" y="6453188"/>
            <a:ext cx="280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Lucas, 12: 42-48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95288" y="2708275"/>
            <a:ext cx="280828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La exacta supervisión concienzuda de los asuntos de la casa de Dios, la iglesia</a:t>
            </a:r>
          </a:p>
        </p:txBody>
      </p:sp>
      <p:pic>
        <p:nvPicPr>
          <p:cNvPr id="39941" name="Picture 5" descr="JesusMateo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60900"/>
            <a:ext cx="2589212" cy="186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2"/>
          <p:cNvSpPr>
            <a:spLocks noChangeArrowheads="1" noChangeShapeType="1" noTextEdit="1"/>
          </p:cNvSpPr>
          <p:nvPr/>
        </p:nvSpPr>
        <p:spPr bwMode="auto">
          <a:xfrm>
            <a:off x="2484438" y="1557338"/>
            <a:ext cx="4248150" cy="3671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E7F3"/>
                </a:solidFill>
                <a:effectLst>
                  <a:outerShdw dist="35921" dir="2700000" algn="ctr" rotWithShape="0">
                    <a:srgbClr val="FFE7F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Esperando</a:t>
            </a:r>
          </a:p>
          <a:p>
            <a:pPr algn="ctr"/>
            <a:r>
              <a:rPr lang="es-ES" sz="3600" i="1" kern="10">
                <a:ln w="952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E7F3"/>
                </a:solidFill>
                <a:effectLst>
                  <a:outerShdw dist="35921" dir="2700000" algn="ctr" rotWithShape="0">
                    <a:srgbClr val="FFE7F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el regreso</a:t>
            </a:r>
          </a:p>
          <a:p>
            <a:pPr algn="ctr"/>
            <a:r>
              <a:rPr lang="es-ES" sz="3600" i="1" kern="10">
                <a:ln w="952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E7F3"/>
                </a:solidFill>
                <a:effectLst>
                  <a:outerShdw dist="35921" dir="2700000" algn="ctr" rotWithShape="0">
                    <a:srgbClr val="FFE7F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del Señor</a:t>
            </a:r>
          </a:p>
        </p:txBody>
      </p:sp>
    </p:spTree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WordArt 2"/>
          <p:cNvSpPr>
            <a:spLocks noChangeArrowheads="1" noChangeShapeType="1" noTextEdit="1"/>
          </p:cNvSpPr>
          <p:nvPr/>
        </p:nvSpPr>
        <p:spPr bwMode="auto">
          <a:xfrm>
            <a:off x="107950" y="115888"/>
            <a:ext cx="489585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34. Las diez vírgenes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867400" y="4076700"/>
            <a:ext cx="3168650" cy="2378075"/>
          </a:xfrm>
          <a:prstGeom prst="rect">
            <a:avLst/>
          </a:prstGeom>
          <a:solidFill>
            <a:srgbClr val="8FEA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La preparación personal para el regreso de nuestro Señor; su venida parece demorarse.</a:t>
            </a:r>
          </a:p>
          <a:p>
            <a:pPr>
              <a:spcBef>
                <a:spcPct val="50000"/>
              </a:spcBef>
            </a:pPr>
            <a:r>
              <a:rPr lang="es-ES"/>
              <a:t>Nuestra necesidad del Espíritu Santo.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867400" y="6461125"/>
            <a:ext cx="3168650" cy="396875"/>
          </a:xfrm>
          <a:prstGeom prst="rect">
            <a:avLst/>
          </a:prstGeom>
          <a:solidFill>
            <a:srgbClr val="8FEA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Mateo, 25: 1-13</a:t>
            </a:r>
          </a:p>
        </p:txBody>
      </p:sp>
      <p:pic>
        <p:nvPicPr>
          <p:cNvPr id="37899" name="Picture 11" descr="JesusParabolaDiezVirgenes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" t="9827" r="897" b="755"/>
          <a:stretch>
            <a:fillRect/>
          </a:stretch>
        </p:blipFill>
        <p:spPr bwMode="auto">
          <a:xfrm>
            <a:off x="3851275" y="4725988"/>
            <a:ext cx="1865313" cy="2016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0" name="Picture 12" descr="JesusparabolaDiezVirgene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46625"/>
            <a:ext cx="1909763" cy="1995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1" name="Picture 13" descr="JesusParabolaLasDiezVirgenes (3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724400"/>
            <a:ext cx="1663700" cy="2016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2"/>
          <p:cNvSpPr>
            <a:spLocks noChangeArrowheads="1" noChangeShapeType="1" noTextEdit="1"/>
          </p:cNvSpPr>
          <p:nvPr/>
        </p:nvSpPr>
        <p:spPr bwMode="auto">
          <a:xfrm>
            <a:off x="250825" y="260350"/>
            <a:ext cx="53943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35. El siervo vigilante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Marcos, 13: 34-37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7091363" y="2492375"/>
            <a:ext cx="19446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Velando y aguardando el regreso del Maestro</a:t>
            </a:r>
          </a:p>
        </p:txBody>
      </p:sp>
      <p:sp>
        <p:nvSpPr>
          <p:cNvPr id="36874" name="AutoShape 10" descr="amanecer-playacar-big"/>
          <p:cNvSpPr>
            <a:spLocks noChangeArrowheads="1"/>
          </p:cNvSpPr>
          <p:nvPr/>
        </p:nvSpPr>
        <p:spPr bwMode="auto">
          <a:xfrm rot="1915253">
            <a:off x="5435600" y="4724400"/>
            <a:ext cx="2232025" cy="1368425"/>
          </a:xfrm>
          <a:prstGeom prst="flowChartDisplay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/>
          <a:lstStyle/>
          <a:p>
            <a:pPr algn="ctr"/>
            <a:r>
              <a:rPr lang="es-ES" sz="1400">
                <a:solidFill>
                  <a:schemeClr val="bg1"/>
                </a:solidFill>
              </a:rPr>
              <a:t>Amanecer</a:t>
            </a:r>
          </a:p>
        </p:txBody>
      </p:sp>
      <p:sp>
        <p:nvSpPr>
          <p:cNvPr id="36875" name="AutoShape 11" descr="medianoche"/>
          <p:cNvSpPr>
            <a:spLocks noChangeArrowheads="1"/>
          </p:cNvSpPr>
          <p:nvPr/>
        </p:nvSpPr>
        <p:spPr bwMode="auto">
          <a:xfrm rot="-1693727">
            <a:off x="5580063" y="1196975"/>
            <a:ext cx="2232025" cy="1368425"/>
          </a:xfrm>
          <a:prstGeom prst="flowChartDisplay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/>
          <a:lstStyle/>
          <a:p>
            <a:pPr algn="ctr"/>
            <a:r>
              <a:rPr lang="es-ES" sz="1400">
                <a:solidFill>
                  <a:schemeClr val="bg1"/>
                </a:solidFill>
              </a:rPr>
              <a:t>Medianoche</a:t>
            </a:r>
          </a:p>
        </p:txBody>
      </p:sp>
      <p:sp>
        <p:nvSpPr>
          <p:cNvPr id="36876" name="AutoShape 12" descr="aurora"/>
          <p:cNvSpPr>
            <a:spLocks noChangeArrowheads="1"/>
          </p:cNvSpPr>
          <p:nvPr/>
        </p:nvSpPr>
        <p:spPr bwMode="auto">
          <a:xfrm rot="19840245" flipH="1">
            <a:off x="539750" y="4652963"/>
            <a:ext cx="2303463" cy="1441450"/>
          </a:xfrm>
          <a:prstGeom prst="flowChartDisplay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/>
          <a:lstStyle/>
          <a:p>
            <a:pPr algn="ctr"/>
            <a:r>
              <a:rPr lang="es-ES" sz="1400">
                <a:solidFill>
                  <a:schemeClr val="bg1"/>
                </a:solidFill>
              </a:rPr>
              <a:t>Canto del gallo</a:t>
            </a:r>
          </a:p>
        </p:txBody>
      </p:sp>
      <p:sp>
        <p:nvSpPr>
          <p:cNvPr id="36877" name="AutoShape 13" descr="Anochecer_II"/>
          <p:cNvSpPr>
            <a:spLocks noChangeArrowheads="1"/>
          </p:cNvSpPr>
          <p:nvPr/>
        </p:nvSpPr>
        <p:spPr bwMode="auto">
          <a:xfrm rot="1940969" flipH="1">
            <a:off x="539750" y="1268413"/>
            <a:ext cx="2160588" cy="1368425"/>
          </a:xfrm>
          <a:prstGeom prst="flowChartDisplay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/>
          <a:lstStyle/>
          <a:p>
            <a:pPr algn="ctr"/>
            <a:r>
              <a:rPr lang="es-ES" sz="1400">
                <a:solidFill>
                  <a:schemeClr val="bg1"/>
                </a:solidFill>
              </a:rPr>
              <a:t>Atardecer</a:t>
            </a:r>
          </a:p>
        </p:txBody>
      </p:sp>
      <p:sp>
        <p:nvSpPr>
          <p:cNvPr id="36878" name="Oval 14" descr="untitled"/>
          <p:cNvSpPr>
            <a:spLocks noChangeArrowheads="1"/>
          </p:cNvSpPr>
          <p:nvPr/>
        </p:nvSpPr>
        <p:spPr bwMode="auto">
          <a:xfrm>
            <a:off x="2484438" y="1989138"/>
            <a:ext cx="3311525" cy="3167062"/>
          </a:xfrm>
          <a:prstGeom prst="ellipse">
            <a:avLst/>
          </a:prstGeom>
          <a:blipFill dpi="0" rotWithShape="0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2"/>
          <p:cNvSpPr>
            <a:spLocks noChangeArrowheads="1" noChangeShapeType="1" noTextEdit="1"/>
          </p:cNvSpPr>
          <p:nvPr/>
        </p:nvSpPr>
        <p:spPr bwMode="auto">
          <a:xfrm>
            <a:off x="250825" y="188913"/>
            <a:ext cx="752157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36. Los siervos vigilantes;</a:t>
            </a:r>
          </a:p>
          <a:p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   el padre de familia que vela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07950" y="6461125"/>
            <a:ext cx="280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Lucas, 12: 35-40</a:t>
            </a:r>
          </a:p>
        </p:txBody>
      </p:sp>
      <p:pic>
        <p:nvPicPr>
          <p:cNvPr id="35845" name="Picture 5" descr="vigilant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49725"/>
            <a:ext cx="1690688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23850" y="1844675"/>
            <a:ext cx="3024188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La preparación para el sorpresivo regreso de nuestro Señor.</a:t>
            </a:r>
          </a:p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Vivir de acuerdo con la luz que poseemos; nuestra responsabilidad personal con la verdad.</a:t>
            </a:r>
          </a:p>
        </p:txBody>
      </p:sp>
      <p:pic>
        <p:nvPicPr>
          <p:cNvPr id="35846" name="Picture 6" descr="vigilan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4"/>
          <a:stretch>
            <a:fillRect/>
          </a:stretch>
        </p:blipFill>
        <p:spPr bwMode="auto">
          <a:xfrm>
            <a:off x="7015163" y="4143375"/>
            <a:ext cx="2020887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ParabolaLosObrerosDeLaVin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1071" r="2934" b="18204"/>
          <a:stretch>
            <a:fillRect/>
          </a:stretch>
        </p:blipFill>
        <p:spPr bwMode="auto">
          <a:xfrm>
            <a:off x="396875" y="1125538"/>
            <a:ext cx="4695825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WordArt 2"/>
          <p:cNvSpPr>
            <a:spLocks noChangeArrowheads="1" noChangeShapeType="1" noTextEdit="1"/>
          </p:cNvSpPr>
          <p:nvPr/>
        </p:nvSpPr>
        <p:spPr bwMode="auto">
          <a:xfrm>
            <a:off x="323850" y="333375"/>
            <a:ext cx="64389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37. Los obreros de la viña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Mateo, 20: 1-16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508625" y="2060575"/>
            <a:ext cx="3240088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Dios mide el servicio por la buena voluntad y fidelidad con que se hace.</a:t>
            </a:r>
          </a:p>
          <a:p>
            <a:pPr>
              <a:spcBef>
                <a:spcPct val="50000"/>
              </a:spcBef>
            </a:pPr>
            <a:r>
              <a:rPr lang="es-ES"/>
              <a:t>La recompensa depende de la gracia y generosidad de nuestro Señor y del espíritu que motiva nuestro servicio para él.</a:t>
            </a: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WordArt 2"/>
          <p:cNvSpPr>
            <a:spLocks noChangeArrowheads="1" noChangeShapeType="1" noTextEdit="1"/>
          </p:cNvSpPr>
          <p:nvPr/>
        </p:nvSpPr>
        <p:spPr bwMode="auto">
          <a:xfrm>
            <a:off x="1331913" y="117475"/>
            <a:ext cx="64087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1. La perla de gran precio</a:t>
            </a:r>
          </a:p>
        </p:txBody>
      </p:sp>
      <p:pic>
        <p:nvPicPr>
          <p:cNvPr id="68611" name="Picture 3" descr="JesusParabolaLaPer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68863"/>
            <a:ext cx="1735138" cy="18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JesusParabolaLaPerlaDeGranPrecio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268413"/>
            <a:ext cx="11430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2124075" y="5084763"/>
            <a:ext cx="46799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/>
              <a:t>El amor redentor es de inapreciable valor; el hombre busca la salvación como lo más precioso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Mateo, 13: 45-46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2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47847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38. Siervos inútiles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588125" y="6308725"/>
            <a:ext cx="2376488" cy="396875"/>
          </a:xfrm>
          <a:prstGeom prst="rect">
            <a:avLst/>
          </a:prstGeom>
          <a:solidFill>
            <a:srgbClr val="CC929E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/>
              <a:t>Lucas, 17: 7-10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23850" y="5510213"/>
            <a:ext cx="3673475" cy="1158875"/>
          </a:xfrm>
          <a:prstGeom prst="rect">
            <a:avLst/>
          </a:prstGeom>
          <a:solidFill>
            <a:srgbClr val="CC929E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effectLst>
                  <a:outerShdw blurRad="38100" dist="38100" dir="2700000" algn="tl">
                    <a:srgbClr val="FFFFFF"/>
                  </a:outerShdw>
                </a:effectLst>
              </a:rPr>
              <a:t>La fidelidad al deber.</a:t>
            </a:r>
          </a:p>
          <a:p>
            <a:pPr>
              <a:spcBef>
                <a:spcPct val="50000"/>
              </a:spcBef>
            </a:pPr>
            <a:r>
              <a:rPr lang="es-ES">
                <a:effectLst>
                  <a:outerShdw blurRad="38100" dist="38100" dir="2700000" algn="tl">
                    <a:srgbClr val="FFFFFF"/>
                  </a:outerShdw>
                </a:effectLst>
              </a:rPr>
              <a:t>Dios tiene derecho a todos nuestros servicios</a:t>
            </a:r>
          </a:p>
        </p:txBody>
      </p:sp>
      <p:pic>
        <p:nvPicPr>
          <p:cNvPr id="33797" name="Picture 5" descr="sierv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373688"/>
            <a:ext cx="1758950" cy="1228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351674_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721225"/>
            <a:ext cx="155257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2"/>
          <p:cNvSpPr>
            <a:spLocks noChangeArrowheads="1" noChangeShapeType="1" noTextEdit="1"/>
          </p:cNvSpPr>
          <p:nvPr/>
        </p:nvSpPr>
        <p:spPr bwMode="auto">
          <a:xfrm>
            <a:off x="250825" y="404813"/>
            <a:ext cx="71326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39. Las ovejas y los cabritos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084888" y="6308725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Mateo, 25: 31-46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50825" y="5084763"/>
            <a:ext cx="604996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El significado de la religión práctica.</a:t>
            </a:r>
          </a:p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La prueba suprema de la realidad de nuestra religión es lo que ésta nos induce a hacer a favor de otros.</a:t>
            </a:r>
          </a:p>
        </p:txBody>
      </p:sp>
      <p:pic>
        <p:nvPicPr>
          <p:cNvPr id="32773" name="Picture 5" descr="rebaño ovej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412875"/>
            <a:ext cx="2449512" cy="16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rebaño cabr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3" t="6999" r="4805" b="6999"/>
          <a:stretch>
            <a:fillRect/>
          </a:stretch>
        </p:blipFill>
        <p:spPr bwMode="auto">
          <a:xfrm>
            <a:off x="323850" y="3284538"/>
            <a:ext cx="24098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 descr="Juicio (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557338"/>
            <a:ext cx="2957512" cy="30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/>
          <p:cNvSpPr>
            <a:spLocks noChangeArrowheads="1" noChangeShapeType="1" noTextEdit="1"/>
          </p:cNvSpPr>
          <p:nvPr/>
        </p:nvSpPr>
        <p:spPr bwMode="auto">
          <a:xfrm>
            <a:off x="1763713" y="1341438"/>
            <a:ext cx="5472112" cy="4103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El juicio final;</a:t>
            </a:r>
          </a:p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recompensas</a:t>
            </a:r>
          </a:p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eternas</a:t>
            </a:r>
          </a:p>
        </p:txBody>
      </p:sp>
    </p:spTree>
  </p:cSld>
  <p:clrMapOvr>
    <a:masterClrMapping/>
  </p:clrMapOvr>
  <p:transition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2"/>
          <p:cNvSpPr>
            <a:spLocks noChangeArrowheads="1" noChangeShapeType="1" noTextEdit="1"/>
          </p:cNvSpPr>
          <p:nvPr/>
        </p:nvSpPr>
        <p:spPr bwMode="auto">
          <a:xfrm>
            <a:off x="134938" y="115888"/>
            <a:ext cx="24923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40. La red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877050" y="6308725"/>
            <a:ext cx="2159000" cy="396875"/>
          </a:xfrm>
          <a:prstGeom prst="rect">
            <a:avLst/>
          </a:prstGeom>
          <a:solidFill>
            <a:srgbClr val="FFFF99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/>
              <a:t>Mateo, 13: 47-50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356100" y="188913"/>
            <a:ext cx="4608513" cy="1463675"/>
          </a:xfrm>
          <a:prstGeom prst="rect">
            <a:avLst/>
          </a:prstGeom>
          <a:solidFill>
            <a:srgbClr val="FFFF99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effectLst>
                  <a:outerShdw blurRad="38100" dist="38100" dir="2700000" algn="tl">
                    <a:srgbClr val="FFFFFF"/>
                  </a:outerShdw>
                </a:effectLst>
              </a:rPr>
              <a:t>La separación final de los buenos y los malos.</a:t>
            </a:r>
          </a:p>
          <a:p>
            <a:pPr>
              <a:spcBef>
                <a:spcPct val="50000"/>
              </a:spcBef>
            </a:pPr>
            <a:r>
              <a:rPr lang="es-ES">
                <a:effectLst>
                  <a:outerShdw blurRad="38100" dist="38100" dir="2700000" algn="tl">
                    <a:srgbClr val="FFFFFF"/>
                  </a:outerShdw>
                </a:effectLst>
              </a:rPr>
              <a:t>No todos los pecadores finalmente se covertirán en justos.</a:t>
            </a:r>
          </a:p>
        </p:txBody>
      </p:sp>
      <p:pic>
        <p:nvPicPr>
          <p:cNvPr id="30725" name="Picture 5" descr="Pescadores (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t="2470"/>
          <a:stretch>
            <a:fillRect/>
          </a:stretch>
        </p:blipFill>
        <p:spPr bwMode="auto">
          <a:xfrm>
            <a:off x="107950" y="908050"/>
            <a:ext cx="3906838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Pescad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7" b="2885"/>
          <a:stretch>
            <a:fillRect/>
          </a:stretch>
        </p:blipFill>
        <p:spPr bwMode="auto">
          <a:xfrm>
            <a:off x="5580063" y="2997200"/>
            <a:ext cx="18272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187450" y="404813"/>
            <a:ext cx="6697663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6000">
                <a:latin typeface="Harrington" panose="04040505050A02020702" pitchFamily="82" charset="0"/>
              </a:rPr>
              <a:t>Todo esto habló Jesús por parábolas a la gente, y sin parábolas nada les hablaba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413000" y="6092825"/>
            <a:ext cx="4103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800" b="0"/>
              <a:t>Mateo, 13: 34</a:t>
            </a: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WordArt 2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47545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2. La oveja perdida</a:t>
            </a:r>
          </a:p>
        </p:txBody>
      </p:sp>
      <p:pic>
        <p:nvPicPr>
          <p:cNvPr id="67588" name="Picture 4" descr="JesusParabolaOvejaPerdid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05263"/>
            <a:ext cx="2124075" cy="2708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323850" y="1389063"/>
            <a:ext cx="439261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effectLst>
                  <a:outerShdw blurRad="38100" dist="38100" dir="2700000" algn="tl">
                    <a:srgbClr val="C0C0C0"/>
                  </a:outerShdw>
                </a:effectLst>
              </a:rPr>
              <a:t>El amor del Señor por los que saben que están perdidos pero no saben cómo volver a Dios.</a:t>
            </a:r>
          </a:p>
          <a:p>
            <a:pPr>
              <a:spcBef>
                <a:spcPct val="50000"/>
              </a:spcBef>
            </a:pPr>
            <a:r>
              <a:rPr lang="es-ES">
                <a:effectLst>
                  <a:outerShdw blurRad="38100" dist="38100" dir="2700000" algn="tl">
                    <a:srgbClr val="C0C0C0"/>
                  </a:outerShdw>
                </a:effectLst>
              </a:rPr>
              <a:t>Dios no quiere que nadie perezca.</a:t>
            </a: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6084888" y="6461125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Lucas, 15: 3-7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WordArt 2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53879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3. La moneda perdida</a:t>
            </a:r>
          </a:p>
        </p:txBody>
      </p:sp>
      <p:pic>
        <p:nvPicPr>
          <p:cNvPr id="66563" name="Picture 3" descr="JesusParabolaLaMonedaPerdid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3843338" cy="39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6565" name="Object 5"/>
          <p:cNvGraphicFramePr>
            <a:graphicFrameLocks noChangeAspect="1"/>
          </p:cNvGraphicFramePr>
          <p:nvPr/>
        </p:nvGraphicFramePr>
        <p:xfrm>
          <a:off x="5376863" y="1916113"/>
          <a:ext cx="3767137" cy="494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9" name="PHOTO-PAINT" r:id="rId5" imgW="4114286" imgH="5396825" progId="CorelPHOTOPAINT.Image.13">
                  <p:embed/>
                </p:oleObj>
              </mc:Choice>
              <mc:Fallback>
                <p:oleObj name="PHOTO-PAINT" r:id="rId5" imgW="4114286" imgH="5396825" progId="CorelPHOTOPAINT.Image.1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6863" y="1916113"/>
                        <a:ext cx="3767137" cy="4941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179388" y="5013325"/>
            <a:ext cx="489743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El amor de Dios por los que no saben que están perdidos.</a:t>
            </a:r>
          </a:p>
          <a:p>
            <a:pPr>
              <a:spcBef>
                <a:spcPct val="50000"/>
              </a:spcBef>
            </a:pPr>
            <a:r>
              <a:rPr lang="es-ES"/>
              <a:t>Diligencia en buscar a los perdidos.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Lucas, 15: 8-10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WordArt 2"/>
          <p:cNvSpPr>
            <a:spLocks noChangeArrowheads="1" noChangeShapeType="1" noTextEdit="1"/>
          </p:cNvSpPr>
          <p:nvPr/>
        </p:nvSpPr>
        <p:spPr bwMode="auto">
          <a:xfrm>
            <a:off x="2771775" y="333375"/>
            <a:ext cx="4191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4. El hijo pródigo</a:t>
            </a:r>
          </a:p>
        </p:txBody>
      </p:sp>
      <p:grpSp>
        <p:nvGrpSpPr>
          <p:cNvPr id="65542" name="Group 6"/>
          <p:cNvGrpSpPr>
            <a:grpSpLocks/>
          </p:cNvGrpSpPr>
          <p:nvPr/>
        </p:nvGrpSpPr>
        <p:grpSpPr bwMode="auto">
          <a:xfrm>
            <a:off x="107950" y="4438650"/>
            <a:ext cx="5310188" cy="2303463"/>
            <a:chOff x="158" y="2750"/>
            <a:chExt cx="3345" cy="1451"/>
          </a:xfrm>
        </p:grpSpPr>
        <p:pic>
          <p:nvPicPr>
            <p:cNvPr id="65539" name="Picture 3" descr="JesusParabolaElHijoProdigo2 (2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750"/>
              <a:ext cx="938" cy="1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540" name="Picture 4" descr="JesusParabolaElHijoProdigo3 (2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2750"/>
              <a:ext cx="2437" cy="1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06363" y="2276475"/>
            <a:ext cx="2881312" cy="207327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El amor de Dios por los que han vagado lejos de su amor.</a:t>
            </a:r>
          </a:p>
          <a:p>
            <a:pPr>
              <a:spcBef>
                <a:spcPct val="50000"/>
              </a:spcBef>
            </a:pPr>
            <a:r>
              <a:rPr lang="es-ES"/>
              <a:t>La dureza del corazón humano en contraste con el amor de Dios.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6084888" y="6461125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Lucas, 15: 11-32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 b="-7777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WordArt 2"/>
          <p:cNvSpPr>
            <a:spLocks noChangeArrowheads="1" noChangeShapeType="1" noTextEdit="1"/>
          </p:cNvSpPr>
          <p:nvPr/>
        </p:nvSpPr>
        <p:spPr bwMode="auto">
          <a:xfrm>
            <a:off x="2222500" y="404813"/>
            <a:ext cx="50133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5. La higuera estéril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7019925" y="6370638"/>
            <a:ext cx="1873250" cy="396875"/>
          </a:xfrm>
          <a:prstGeom prst="rect">
            <a:avLst/>
          </a:prstGeom>
          <a:solidFill>
            <a:srgbClr val="CCFFCC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Lucas, 13: 6-9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50825" y="4724400"/>
            <a:ext cx="4176713" cy="1735138"/>
          </a:xfrm>
          <a:prstGeom prst="rect">
            <a:avLst/>
          </a:prstGeom>
          <a:solidFill>
            <a:srgbClr val="CCFFCC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/>
              <a:t>La relación entre la justicia y misericordia divinas.</a:t>
            </a:r>
          </a:p>
          <a:p>
            <a:pPr>
              <a:spcBef>
                <a:spcPct val="50000"/>
              </a:spcBef>
            </a:pPr>
            <a:r>
              <a:rPr lang="es-ES" sz="2400"/>
              <a:t>El proceder de Dios con la nación judía.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1422</Words>
  <Application>Microsoft Office PowerPoint</Application>
  <PresentationFormat>Presentación en pantalla (4:3)</PresentationFormat>
  <Paragraphs>199</Paragraphs>
  <Slides>54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9" baseType="lpstr">
      <vt:lpstr>Arial Black</vt:lpstr>
      <vt:lpstr>Harrington</vt:lpstr>
      <vt:lpstr>Arial</vt:lpstr>
      <vt:lpstr>Diseño predeterminado</vt:lpstr>
      <vt:lpstr>Corel PHOTO-PAINT X3 Image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Sergio Fustero</dc:creator>
  <cp:lastModifiedBy>Sergio Fustero Carreras</cp:lastModifiedBy>
  <cp:revision>138</cp:revision>
  <dcterms:created xsi:type="dcterms:W3CDTF">2008-08-03T16:06:31Z</dcterms:created>
  <dcterms:modified xsi:type="dcterms:W3CDTF">2016-01-12T19:17:15Z</dcterms:modified>
</cp:coreProperties>
</file>